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2" r:id="rId6"/>
    <p:sldId id="263" r:id="rId7"/>
    <p:sldId id="264"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wart Cuthbertson" userId="485a80c6-bbe5-4c9c-a77a-20d9845ae4e4" providerId="ADAL" clId="{C3E2AAB7-86D6-4059-9F9E-63895C0D8A7D}"/>
    <pc:docChg chg="modSld">
      <pc:chgData name="Stewart Cuthbertson" userId="485a80c6-bbe5-4c9c-a77a-20d9845ae4e4" providerId="ADAL" clId="{C3E2AAB7-86D6-4059-9F9E-63895C0D8A7D}" dt="2023-12-07T20:22:54.282" v="34" actId="6549"/>
      <pc:docMkLst>
        <pc:docMk/>
      </pc:docMkLst>
      <pc:sldChg chg="modSp mod">
        <pc:chgData name="Stewart Cuthbertson" userId="485a80c6-bbe5-4c9c-a77a-20d9845ae4e4" providerId="ADAL" clId="{C3E2AAB7-86D6-4059-9F9E-63895C0D8A7D}" dt="2023-12-07T20:22:18.056" v="27" actId="20577"/>
        <pc:sldMkLst>
          <pc:docMk/>
          <pc:sldMk cId="857557521" sldId="262"/>
        </pc:sldMkLst>
        <pc:spChg chg="mod">
          <ac:chgData name="Stewart Cuthbertson" userId="485a80c6-bbe5-4c9c-a77a-20d9845ae4e4" providerId="ADAL" clId="{C3E2AAB7-86D6-4059-9F9E-63895C0D8A7D}" dt="2023-12-07T20:22:18.056" v="27" actId="20577"/>
          <ac:spMkLst>
            <pc:docMk/>
            <pc:sldMk cId="857557521" sldId="262"/>
            <ac:spMk id="2" creationId="{A30A1FF9-C905-FED5-C2AC-B10F422A9481}"/>
          </ac:spMkLst>
        </pc:spChg>
      </pc:sldChg>
      <pc:sldChg chg="modSp mod">
        <pc:chgData name="Stewart Cuthbertson" userId="485a80c6-bbe5-4c9c-a77a-20d9845ae4e4" providerId="ADAL" clId="{C3E2AAB7-86D6-4059-9F9E-63895C0D8A7D}" dt="2023-12-07T20:21:59.648" v="21" actId="20577"/>
        <pc:sldMkLst>
          <pc:docMk/>
          <pc:sldMk cId="2219925856" sldId="263"/>
        </pc:sldMkLst>
        <pc:spChg chg="mod">
          <ac:chgData name="Stewart Cuthbertson" userId="485a80c6-bbe5-4c9c-a77a-20d9845ae4e4" providerId="ADAL" clId="{C3E2AAB7-86D6-4059-9F9E-63895C0D8A7D}" dt="2023-12-07T20:21:59.648" v="21" actId="20577"/>
          <ac:spMkLst>
            <pc:docMk/>
            <pc:sldMk cId="2219925856" sldId="263"/>
            <ac:spMk id="2" creationId="{A30A1FF9-C905-FED5-C2AC-B10F422A9481}"/>
          </ac:spMkLst>
        </pc:spChg>
      </pc:sldChg>
      <pc:sldChg chg="modSp mod">
        <pc:chgData name="Stewart Cuthbertson" userId="485a80c6-bbe5-4c9c-a77a-20d9845ae4e4" providerId="ADAL" clId="{C3E2AAB7-86D6-4059-9F9E-63895C0D8A7D}" dt="2023-12-07T20:22:34.179" v="30" actId="20577"/>
        <pc:sldMkLst>
          <pc:docMk/>
          <pc:sldMk cId="3770617254" sldId="264"/>
        </pc:sldMkLst>
        <pc:spChg chg="mod">
          <ac:chgData name="Stewart Cuthbertson" userId="485a80c6-bbe5-4c9c-a77a-20d9845ae4e4" providerId="ADAL" clId="{C3E2AAB7-86D6-4059-9F9E-63895C0D8A7D}" dt="2023-12-07T20:22:34.179" v="30" actId="20577"/>
          <ac:spMkLst>
            <pc:docMk/>
            <pc:sldMk cId="3770617254" sldId="264"/>
            <ac:spMk id="2" creationId="{A30A1FF9-C905-FED5-C2AC-B10F422A9481}"/>
          </ac:spMkLst>
        </pc:spChg>
      </pc:sldChg>
      <pc:sldChg chg="modSp mod">
        <pc:chgData name="Stewart Cuthbertson" userId="485a80c6-bbe5-4c9c-a77a-20d9845ae4e4" providerId="ADAL" clId="{C3E2AAB7-86D6-4059-9F9E-63895C0D8A7D}" dt="2023-12-07T20:22:54.282" v="34" actId="6549"/>
        <pc:sldMkLst>
          <pc:docMk/>
          <pc:sldMk cId="2954271485" sldId="265"/>
        </pc:sldMkLst>
        <pc:spChg chg="mod">
          <ac:chgData name="Stewart Cuthbertson" userId="485a80c6-bbe5-4c9c-a77a-20d9845ae4e4" providerId="ADAL" clId="{C3E2AAB7-86D6-4059-9F9E-63895C0D8A7D}" dt="2023-12-07T20:22:47.767" v="33" actId="20577"/>
          <ac:spMkLst>
            <pc:docMk/>
            <pc:sldMk cId="2954271485" sldId="265"/>
            <ac:spMk id="2" creationId="{A30A1FF9-C905-FED5-C2AC-B10F422A9481}"/>
          </ac:spMkLst>
        </pc:spChg>
        <pc:spChg chg="mod">
          <ac:chgData name="Stewart Cuthbertson" userId="485a80c6-bbe5-4c9c-a77a-20d9845ae4e4" providerId="ADAL" clId="{C3E2AAB7-86D6-4059-9F9E-63895C0D8A7D}" dt="2023-12-07T20:22:54.282" v="34" actId="6549"/>
          <ac:spMkLst>
            <pc:docMk/>
            <pc:sldMk cId="2954271485" sldId="265"/>
            <ac:spMk id="4" creationId="{1E4B604B-D07D-5DB8-87C9-9127FB6DDB6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795B1-C551-92EC-316A-97636AC68E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2FEECE0-2ED0-01B7-C1C2-0EEE0FFAB6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E93E497-9845-0AC8-43BB-5A8FB92B53EB}"/>
              </a:ext>
            </a:extLst>
          </p:cNvPr>
          <p:cNvSpPr>
            <a:spLocks noGrp="1"/>
          </p:cNvSpPr>
          <p:nvPr>
            <p:ph type="dt" sz="half" idx="10"/>
          </p:nvPr>
        </p:nvSpPr>
        <p:spPr/>
        <p:txBody>
          <a:bodyPr/>
          <a:lstStyle/>
          <a:p>
            <a:fld id="{619AA71D-91FD-47A3-B9CC-C93B1E941317}" type="datetimeFigureOut">
              <a:rPr lang="en-GB" smtClean="0"/>
              <a:t>07/12/2023</a:t>
            </a:fld>
            <a:endParaRPr lang="en-GB"/>
          </a:p>
        </p:txBody>
      </p:sp>
      <p:sp>
        <p:nvSpPr>
          <p:cNvPr id="5" name="Footer Placeholder 4">
            <a:extLst>
              <a:ext uri="{FF2B5EF4-FFF2-40B4-BE49-F238E27FC236}">
                <a16:creationId xmlns:a16="http://schemas.microsoft.com/office/drawing/2014/main" id="{7EE9ACF1-DBAD-B3AB-318D-6BA556D224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386F73-BBAD-59CA-BC96-2E526CE2A738}"/>
              </a:ext>
            </a:extLst>
          </p:cNvPr>
          <p:cNvSpPr>
            <a:spLocks noGrp="1"/>
          </p:cNvSpPr>
          <p:nvPr>
            <p:ph type="sldNum" sz="quarter" idx="12"/>
          </p:nvPr>
        </p:nvSpPr>
        <p:spPr/>
        <p:txBody>
          <a:bodyPr/>
          <a:lstStyle/>
          <a:p>
            <a:fld id="{5134B689-BFED-4D45-8F83-BD064933F322}" type="slidenum">
              <a:rPr lang="en-GB" smtClean="0"/>
              <a:t>‹#›</a:t>
            </a:fld>
            <a:endParaRPr lang="en-GB"/>
          </a:p>
        </p:txBody>
      </p:sp>
    </p:spTree>
    <p:extLst>
      <p:ext uri="{BB962C8B-B14F-4D97-AF65-F5344CB8AC3E}">
        <p14:creationId xmlns:p14="http://schemas.microsoft.com/office/powerpoint/2010/main" val="317944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79C0B-2583-A95F-1488-7780C3B9713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FBB949-E960-BE15-2267-D0D05797E4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3C4928-D9A3-25D4-4979-C437881F6CE5}"/>
              </a:ext>
            </a:extLst>
          </p:cNvPr>
          <p:cNvSpPr>
            <a:spLocks noGrp="1"/>
          </p:cNvSpPr>
          <p:nvPr>
            <p:ph type="dt" sz="half" idx="10"/>
          </p:nvPr>
        </p:nvSpPr>
        <p:spPr/>
        <p:txBody>
          <a:bodyPr/>
          <a:lstStyle/>
          <a:p>
            <a:fld id="{619AA71D-91FD-47A3-B9CC-C93B1E941317}" type="datetimeFigureOut">
              <a:rPr lang="en-GB" smtClean="0"/>
              <a:t>07/12/2023</a:t>
            </a:fld>
            <a:endParaRPr lang="en-GB"/>
          </a:p>
        </p:txBody>
      </p:sp>
      <p:sp>
        <p:nvSpPr>
          <p:cNvPr id="5" name="Footer Placeholder 4">
            <a:extLst>
              <a:ext uri="{FF2B5EF4-FFF2-40B4-BE49-F238E27FC236}">
                <a16:creationId xmlns:a16="http://schemas.microsoft.com/office/drawing/2014/main" id="{3041AF23-50E5-6692-2CB4-6964E4AB9F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F86F35-0B7D-A01B-DC0C-66EDFBBAAFCC}"/>
              </a:ext>
            </a:extLst>
          </p:cNvPr>
          <p:cNvSpPr>
            <a:spLocks noGrp="1"/>
          </p:cNvSpPr>
          <p:nvPr>
            <p:ph type="sldNum" sz="quarter" idx="12"/>
          </p:nvPr>
        </p:nvSpPr>
        <p:spPr/>
        <p:txBody>
          <a:bodyPr/>
          <a:lstStyle/>
          <a:p>
            <a:fld id="{5134B689-BFED-4D45-8F83-BD064933F322}" type="slidenum">
              <a:rPr lang="en-GB" smtClean="0"/>
              <a:t>‹#›</a:t>
            </a:fld>
            <a:endParaRPr lang="en-GB"/>
          </a:p>
        </p:txBody>
      </p:sp>
    </p:spTree>
    <p:extLst>
      <p:ext uri="{BB962C8B-B14F-4D97-AF65-F5344CB8AC3E}">
        <p14:creationId xmlns:p14="http://schemas.microsoft.com/office/powerpoint/2010/main" val="3839865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8D3F12-DDFC-D267-2AB6-7D0FD42706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480632-AFFE-8488-ABBA-13FF402A16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ED2E11-2B2B-10F5-F2DD-874F14CF6DFE}"/>
              </a:ext>
            </a:extLst>
          </p:cNvPr>
          <p:cNvSpPr>
            <a:spLocks noGrp="1"/>
          </p:cNvSpPr>
          <p:nvPr>
            <p:ph type="dt" sz="half" idx="10"/>
          </p:nvPr>
        </p:nvSpPr>
        <p:spPr/>
        <p:txBody>
          <a:bodyPr/>
          <a:lstStyle/>
          <a:p>
            <a:fld id="{619AA71D-91FD-47A3-B9CC-C93B1E941317}" type="datetimeFigureOut">
              <a:rPr lang="en-GB" smtClean="0"/>
              <a:t>07/12/2023</a:t>
            </a:fld>
            <a:endParaRPr lang="en-GB"/>
          </a:p>
        </p:txBody>
      </p:sp>
      <p:sp>
        <p:nvSpPr>
          <p:cNvPr id="5" name="Footer Placeholder 4">
            <a:extLst>
              <a:ext uri="{FF2B5EF4-FFF2-40B4-BE49-F238E27FC236}">
                <a16:creationId xmlns:a16="http://schemas.microsoft.com/office/drawing/2014/main" id="{CD3CB864-C1AB-30B2-396F-6066103774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DCAFBB-AF4E-7E5A-E41D-5531807D9998}"/>
              </a:ext>
            </a:extLst>
          </p:cNvPr>
          <p:cNvSpPr>
            <a:spLocks noGrp="1"/>
          </p:cNvSpPr>
          <p:nvPr>
            <p:ph type="sldNum" sz="quarter" idx="12"/>
          </p:nvPr>
        </p:nvSpPr>
        <p:spPr/>
        <p:txBody>
          <a:bodyPr/>
          <a:lstStyle/>
          <a:p>
            <a:fld id="{5134B689-BFED-4D45-8F83-BD064933F322}" type="slidenum">
              <a:rPr lang="en-GB" smtClean="0"/>
              <a:t>‹#›</a:t>
            </a:fld>
            <a:endParaRPr lang="en-GB"/>
          </a:p>
        </p:txBody>
      </p:sp>
    </p:spTree>
    <p:extLst>
      <p:ext uri="{BB962C8B-B14F-4D97-AF65-F5344CB8AC3E}">
        <p14:creationId xmlns:p14="http://schemas.microsoft.com/office/powerpoint/2010/main" val="3024127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F831C-1F54-70F5-9C0A-98004CED7B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02F304-64BE-5076-9978-E151E0D969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D2478E-3043-6206-A19D-1421A6F58AD3}"/>
              </a:ext>
            </a:extLst>
          </p:cNvPr>
          <p:cNvSpPr>
            <a:spLocks noGrp="1"/>
          </p:cNvSpPr>
          <p:nvPr>
            <p:ph type="dt" sz="half" idx="10"/>
          </p:nvPr>
        </p:nvSpPr>
        <p:spPr/>
        <p:txBody>
          <a:bodyPr/>
          <a:lstStyle/>
          <a:p>
            <a:fld id="{619AA71D-91FD-47A3-B9CC-C93B1E941317}" type="datetimeFigureOut">
              <a:rPr lang="en-GB" smtClean="0"/>
              <a:t>07/12/2023</a:t>
            </a:fld>
            <a:endParaRPr lang="en-GB"/>
          </a:p>
        </p:txBody>
      </p:sp>
      <p:sp>
        <p:nvSpPr>
          <p:cNvPr id="5" name="Footer Placeholder 4">
            <a:extLst>
              <a:ext uri="{FF2B5EF4-FFF2-40B4-BE49-F238E27FC236}">
                <a16:creationId xmlns:a16="http://schemas.microsoft.com/office/drawing/2014/main" id="{97F00632-4722-A5A0-E92F-6798D4C769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864A4E-F4B4-2F87-DB13-25808C31C4B5}"/>
              </a:ext>
            </a:extLst>
          </p:cNvPr>
          <p:cNvSpPr>
            <a:spLocks noGrp="1"/>
          </p:cNvSpPr>
          <p:nvPr>
            <p:ph type="sldNum" sz="quarter" idx="12"/>
          </p:nvPr>
        </p:nvSpPr>
        <p:spPr/>
        <p:txBody>
          <a:bodyPr/>
          <a:lstStyle/>
          <a:p>
            <a:fld id="{5134B689-BFED-4D45-8F83-BD064933F322}" type="slidenum">
              <a:rPr lang="en-GB" smtClean="0"/>
              <a:t>‹#›</a:t>
            </a:fld>
            <a:endParaRPr lang="en-GB"/>
          </a:p>
        </p:txBody>
      </p:sp>
    </p:spTree>
    <p:extLst>
      <p:ext uri="{BB962C8B-B14F-4D97-AF65-F5344CB8AC3E}">
        <p14:creationId xmlns:p14="http://schemas.microsoft.com/office/powerpoint/2010/main" val="217154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CB92B-1DE1-2D47-8E4B-9DB9B18326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E19CBE-36F1-B322-39CD-1A19A894CA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DE6D12-D9CA-87FA-8D19-E61DADEA15FF}"/>
              </a:ext>
            </a:extLst>
          </p:cNvPr>
          <p:cNvSpPr>
            <a:spLocks noGrp="1"/>
          </p:cNvSpPr>
          <p:nvPr>
            <p:ph type="dt" sz="half" idx="10"/>
          </p:nvPr>
        </p:nvSpPr>
        <p:spPr/>
        <p:txBody>
          <a:bodyPr/>
          <a:lstStyle/>
          <a:p>
            <a:fld id="{619AA71D-91FD-47A3-B9CC-C93B1E941317}" type="datetimeFigureOut">
              <a:rPr lang="en-GB" smtClean="0"/>
              <a:t>07/12/2023</a:t>
            </a:fld>
            <a:endParaRPr lang="en-GB"/>
          </a:p>
        </p:txBody>
      </p:sp>
      <p:sp>
        <p:nvSpPr>
          <p:cNvPr id="5" name="Footer Placeholder 4">
            <a:extLst>
              <a:ext uri="{FF2B5EF4-FFF2-40B4-BE49-F238E27FC236}">
                <a16:creationId xmlns:a16="http://schemas.microsoft.com/office/drawing/2014/main" id="{C49D9B34-3BF5-FB6B-36F1-47BF0EEEAE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5B296A-AC96-65F1-45AE-1C31B9F0104A}"/>
              </a:ext>
            </a:extLst>
          </p:cNvPr>
          <p:cNvSpPr>
            <a:spLocks noGrp="1"/>
          </p:cNvSpPr>
          <p:nvPr>
            <p:ph type="sldNum" sz="quarter" idx="12"/>
          </p:nvPr>
        </p:nvSpPr>
        <p:spPr/>
        <p:txBody>
          <a:bodyPr/>
          <a:lstStyle/>
          <a:p>
            <a:fld id="{5134B689-BFED-4D45-8F83-BD064933F322}" type="slidenum">
              <a:rPr lang="en-GB" smtClean="0"/>
              <a:t>‹#›</a:t>
            </a:fld>
            <a:endParaRPr lang="en-GB"/>
          </a:p>
        </p:txBody>
      </p:sp>
    </p:spTree>
    <p:extLst>
      <p:ext uri="{BB962C8B-B14F-4D97-AF65-F5344CB8AC3E}">
        <p14:creationId xmlns:p14="http://schemas.microsoft.com/office/powerpoint/2010/main" val="2517639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600B-E6CE-CABA-1ECE-4AA683AE38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C182D1-0B07-E596-DF31-75667D6C1E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76A234E-F815-C9CB-B680-D0F1C19308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64E9DD-574A-F1B7-62CB-7578981803EE}"/>
              </a:ext>
            </a:extLst>
          </p:cNvPr>
          <p:cNvSpPr>
            <a:spLocks noGrp="1"/>
          </p:cNvSpPr>
          <p:nvPr>
            <p:ph type="dt" sz="half" idx="10"/>
          </p:nvPr>
        </p:nvSpPr>
        <p:spPr/>
        <p:txBody>
          <a:bodyPr/>
          <a:lstStyle/>
          <a:p>
            <a:fld id="{619AA71D-91FD-47A3-B9CC-C93B1E941317}" type="datetimeFigureOut">
              <a:rPr lang="en-GB" smtClean="0"/>
              <a:t>07/12/2023</a:t>
            </a:fld>
            <a:endParaRPr lang="en-GB"/>
          </a:p>
        </p:txBody>
      </p:sp>
      <p:sp>
        <p:nvSpPr>
          <p:cNvPr id="6" name="Footer Placeholder 5">
            <a:extLst>
              <a:ext uri="{FF2B5EF4-FFF2-40B4-BE49-F238E27FC236}">
                <a16:creationId xmlns:a16="http://schemas.microsoft.com/office/drawing/2014/main" id="{AC0F84B1-60C0-743B-A8C2-9AFB7872BD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DED184-B74D-E634-8E3E-1A738E7A7385}"/>
              </a:ext>
            </a:extLst>
          </p:cNvPr>
          <p:cNvSpPr>
            <a:spLocks noGrp="1"/>
          </p:cNvSpPr>
          <p:nvPr>
            <p:ph type="sldNum" sz="quarter" idx="12"/>
          </p:nvPr>
        </p:nvSpPr>
        <p:spPr/>
        <p:txBody>
          <a:bodyPr/>
          <a:lstStyle/>
          <a:p>
            <a:fld id="{5134B689-BFED-4D45-8F83-BD064933F322}" type="slidenum">
              <a:rPr lang="en-GB" smtClean="0"/>
              <a:t>‹#›</a:t>
            </a:fld>
            <a:endParaRPr lang="en-GB"/>
          </a:p>
        </p:txBody>
      </p:sp>
    </p:spTree>
    <p:extLst>
      <p:ext uri="{BB962C8B-B14F-4D97-AF65-F5344CB8AC3E}">
        <p14:creationId xmlns:p14="http://schemas.microsoft.com/office/powerpoint/2010/main" val="417522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AED79-6110-4B77-92AC-04CBF9C23A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D78941-621C-7FCF-6D42-01B7E146F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34BC2C-1887-40CC-FC33-3401CEB3D6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1CA6E86-5A9F-3065-F7FD-0EC758D28D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DE8214-1E1B-CACF-2D51-603475A87E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9BBC86-83EE-F4B0-D442-B0EF5E563A0C}"/>
              </a:ext>
            </a:extLst>
          </p:cNvPr>
          <p:cNvSpPr>
            <a:spLocks noGrp="1"/>
          </p:cNvSpPr>
          <p:nvPr>
            <p:ph type="dt" sz="half" idx="10"/>
          </p:nvPr>
        </p:nvSpPr>
        <p:spPr/>
        <p:txBody>
          <a:bodyPr/>
          <a:lstStyle/>
          <a:p>
            <a:fld id="{619AA71D-91FD-47A3-B9CC-C93B1E941317}" type="datetimeFigureOut">
              <a:rPr lang="en-GB" smtClean="0"/>
              <a:t>07/12/2023</a:t>
            </a:fld>
            <a:endParaRPr lang="en-GB"/>
          </a:p>
        </p:txBody>
      </p:sp>
      <p:sp>
        <p:nvSpPr>
          <p:cNvPr id="8" name="Footer Placeholder 7">
            <a:extLst>
              <a:ext uri="{FF2B5EF4-FFF2-40B4-BE49-F238E27FC236}">
                <a16:creationId xmlns:a16="http://schemas.microsoft.com/office/drawing/2014/main" id="{BD750AF2-81E9-FC3B-6172-95D691B3FF5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F28E95D-11DB-D28C-6487-CEB34B650BF8}"/>
              </a:ext>
            </a:extLst>
          </p:cNvPr>
          <p:cNvSpPr>
            <a:spLocks noGrp="1"/>
          </p:cNvSpPr>
          <p:nvPr>
            <p:ph type="sldNum" sz="quarter" idx="12"/>
          </p:nvPr>
        </p:nvSpPr>
        <p:spPr/>
        <p:txBody>
          <a:bodyPr/>
          <a:lstStyle/>
          <a:p>
            <a:fld id="{5134B689-BFED-4D45-8F83-BD064933F322}" type="slidenum">
              <a:rPr lang="en-GB" smtClean="0"/>
              <a:t>‹#›</a:t>
            </a:fld>
            <a:endParaRPr lang="en-GB"/>
          </a:p>
        </p:txBody>
      </p:sp>
    </p:spTree>
    <p:extLst>
      <p:ext uri="{BB962C8B-B14F-4D97-AF65-F5344CB8AC3E}">
        <p14:creationId xmlns:p14="http://schemas.microsoft.com/office/powerpoint/2010/main" val="4186834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5281E-E251-C851-EAC4-68E26D3BAD9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2E9CDD8-6FCF-8D12-7B68-BA4A2F49BE26}"/>
              </a:ext>
            </a:extLst>
          </p:cNvPr>
          <p:cNvSpPr>
            <a:spLocks noGrp="1"/>
          </p:cNvSpPr>
          <p:nvPr>
            <p:ph type="dt" sz="half" idx="10"/>
          </p:nvPr>
        </p:nvSpPr>
        <p:spPr/>
        <p:txBody>
          <a:bodyPr/>
          <a:lstStyle/>
          <a:p>
            <a:fld id="{619AA71D-91FD-47A3-B9CC-C93B1E941317}" type="datetimeFigureOut">
              <a:rPr lang="en-GB" smtClean="0"/>
              <a:t>07/12/2023</a:t>
            </a:fld>
            <a:endParaRPr lang="en-GB"/>
          </a:p>
        </p:txBody>
      </p:sp>
      <p:sp>
        <p:nvSpPr>
          <p:cNvPr id="4" name="Footer Placeholder 3">
            <a:extLst>
              <a:ext uri="{FF2B5EF4-FFF2-40B4-BE49-F238E27FC236}">
                <a16:creationId xmlns:a16="http://schemas.microsoft.com/office/drawing/2014/main" id="{24B69EF0-ECEE-C490-78BC-CBF53984FB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D1BF0F3-7929-1629-B7E9-261177A8AE64}"/>
              </a:ext>
            </a:extLst>
          </p:cNvPr>
          <p:cNvSpPr>
            <a:spLocks noGrp="1"/>
          </p:cNvSpPr>
          <p:nvPr>
            <p:ph type="sldNum" sz="quarter" idx="12"/>
          </p:nvPr>
        </p:nvSpPr>
        <p:spPr/>
        <p:txBody>
          <a:bodyPr/>
          <a:lstStyle/>
          <a:p>
            <a:fld id="{5134B689-BFED-4D45-8F83-BD064933F322}" type="slidenum">
              <a:rPr lang="en-GB" smtClean="0"/>
              <a:t>‹#›</a:t>
            </a:fld>
            <a:endParaRPr lang="en-GB"/>
          </a:p>
        </p:txBody>
      </p:sp>
    </p:spTree>
    <p:extLst>
      <p:ext uri="{BB962C8B-B14F-4D97-AF65-F5344CB8AC3E}">
        <p14:creationId xmlns:p14="http://schemas.microsoft.com/office/powerpoint/2010/main" val="2841098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2AB76E-10D3-5EC3-9099-1EB4645DAD15}"/>
              </a:ext>
            </a:extLst>
          </p:cNvPr>
          <p:cNvSpPr>
            <a:spLocks noGrp="1"/>
          </p:cNvSpPr>
          <p:nvPr>
            <p:ph type="dt" sz="half" idx="10"/>
          </p:nvPr>
        </p:nvSpPr>
        <p:spPr/>
        <p:txBody>
          <a:bodyPr/>
          <a:lstStyle/>
          <a:p>
            <a:fld id="{619AA71D-91FD-47A3-B9CC-C93B1E941317}" type="datetimeFigureOut">
              <a:rPr lang="en-GB" smtClean="0"/>
              <a:t>07/12/2023</a:t>
            </a:fld>
            <a:endParaRPr lang="en-GB"/>
          </a:p>
        </p:txBody>
      </p:sp>
      <p:sp>
        <p:nvSpPr>
          <p:cNvPr id="3" name="Footer Placeholder 2">
            <a:extLst>
              <a:ext uri="{FF2B5EF4-FFF2-40B4-BE49-F238E27FC236}">
                <a16:creationId xmlns:a16="http://schemas.microsoft.com/office/drawing/2014/main" id="{5F20030A-299C-52B1-DEEB-0EB1EE79BAB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382FC7E-EA0A-6144-0F9C-9CDFEA4B9D18}"/>
              </a:ext>
            </a:extLst>
          </p:cNvPr>
          <p:cNvSpPr>
            <a:spLocks noGrp="1"/>
          </p:cNvSpPr>
          <p:nvPr>
            <p:ph type="sldNum" sz="quarter" idx="12"/>
          </p:nvPr>
        </p:nvSpPr>
        <p:spPr/>
        <p:txBody>
          <a:bodyPr/>
          <a:lstStyle/>
          <a:p>
            <a:fld id="{5134B689-BFED-4D45-8F83-BD064933F322}" type="slidenum">
              <a:rPr lang="en-GB" smtClean="0"/>
              <a:t>‹#›</a:t>
            </a:fld>
            <a:endParaRPr lang="en-GB"/>
          </a:p>
        </p:txBody>
      </p:sp>
    </p:spTree>
    <p:extLst>
      <p:ext uri="{BB962C8B-B14F-4D97-AF65-F5344CB8AC3E}">
        <p14:creationId xmlns:p14="http://schemas.microsoft.com/office/powerpoint/2010/main" val="45028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6E39D-1459-9C41-F22E-3715366CA6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2DF3814-7C2E-5167-1706-C1C6FC0733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3E7DB69-C49B-3DB1-C470-712CF70692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AD0A47-2B29-3D2C-95E0-7CF389E3FBE3}"/>
              </a:ext>
            </a:extLst>
          </p:cNvPr>
          <p:cNvSpPr>
            <a:spLocks noGrp="1"/>
          </p:cNvSpPr>
          <p:nvPr>
            <p:ph type="dt" sz="half" idx="10"/>
          </p:nvPr>
        </p:nvSpPr>
        <p:spPr/>
        <p:txBody>
          <a:bodyPr/>
          <a:lstStyle/>
          <a:p>
            <a:fld id="{619AA71D-91FD-47A3-B9CC-C93B1E941317}" type="datetimeFigureOut">
              <a:rPr lang="en-GB" smtClean="0"/>
              <a:t>07/12/2023</a:t>
            </a:fld>
            <a:endParaRPr lang="en-GB"/>
          </a:p>
        </p:txBody>
      </p:sp>
      <p:sp>
        <p:nvSpPr>
          <p:cNvPr id="6" name="Footer Placeholder 5">
            <a:extLst>
              <a:ext uri="{FF2B5EF4-FFF2-40B4-BE49-F238E27FC236}">
                <a16:creationId xmlns:a16="http://schemas.microsoft.com/office/drawing/2014/main" id="{AFC287D9-F0FB-5D7D-608C-3EC96CE6B8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1B035F-B67E-1782-9066-FCBFD6C83932}"/>
              </a:ext>
            </a:extLst>
          </p:cNvPr>
          <p:cNvSpPr>
            <a:spLocks noGrp="1"/>
          </p:cNvSpPr>
          <p:nvPr>
            <p:ph type="sldNum" sz="quarter" idx="12"/>
          </p:nvPr>
        </p:nvSpPr>
        <p:spPr/>
        <p:txBody>
          <a:bodyPr/>
          <a:lstStyle/>
          <a:p>
            <a:fld id="{5134B689-BFED-4D45-8F83-BD064933F322}" type="slidenum">
              <a:rPr lang="en-GB" smtClean="0"/>
              <a:t>‹#›</a:t>
            </a:fld>
            <a:endParaRPr lang="en-GB"/>
          </a:p>
        </p:txBody>
      </p:sp>
    </p:spTree>
    <p:extLst>
      <p:ext uri="{BB962C8B-B14F-4D97-AF65-F5344CB8AC3E}">
        <p14:creationId xmlns:p14="http://schemas.microsoft.com/office/powerpoint/2010/main" val="3048780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AF859-6182-2490-8A5B-A83A328663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C3BC3-3461-2592-B5F6-521562B7D2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D079F87-85AE-6BE4-3FC6-2A93EA5E73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CA2075-AFAA-F7E1-DC17-C47CDB7BC0C9}"/>
              </a:ext>
            </a:extLst>
          </p:cNvPr>
          <p:cNvSpPr>
            <a:spLocks noGrp="1"/>
          </p:cNvSpPr>
          <p:nvPr>
            <p:ph type="dt" sz="half" idx="10"/>
          </p:nvPr>
        </p:nvSpPr>
        <p:spPr/>
        <p:txBody>
          <a:bodyPr/>
          <a:lstStyle/>
          <a:p>
            <a:fld id="{619AA71D-91FD-47A3-B9CC-C93B1E941317}" type="datetimeFigureOut">
              <a:rPr lang="en-GB" smtClean="0"/>
              <a:t>07/12/2023</a:t>
            </a:fld>
            <a:endParaRPr lang="en-GB"/>
          </a:p>
        </p:txBody>
      </p:sp>
      <p:sp>
        <p:nvSpPr>
          <p:cNvPr id="6" name="Footer Placeholder 5">
            <a:extLst>
              <a:ext uri="{FF2B5EF4-FFF2-40B4-BE49-F238E27FC236}">
                <a16:creationId xmlns:a16="http://schemas.microsoft.com/office/drawing/2014/main" id="{ECEEE9F2-B698-B175-CEE0-AC5B90E3B2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275AFE-3F1F-CAB7-314B-740F0511BF80}"/>
              </a:ext>
            </a:extLst>
          </p:cNvPr>
          <p:cNvSpPr>
            <a:spLocks noGrp="1"/>
          </p:cNvSpPr>
          <p:nvPr>
            <p:ph type="sldNum" sz="quarter" idx="12"/>
          </p:nvPr>
        </p:nvSpPr>
        <p:spPr/>
        <p:txBody>
          <a:bodyPr/>
          <a:lstStyle/>
          <a:p>
            <a:fld id="{5134B689-BFED-4D45-8F83-BD064933F322}" type="slidenum">
              <a:rPr lang="en-GB" smtClean="0"/>
              <a:t>‹#›</a:t>
            </a:fld>
            <a:endParaRPr lang="en-GB"/>
          </a:p>
        </p:txBody>
      </p:sp>
    </p:spTree>
    <p:extLst>
      <p:ext uri="{BB962C8B-B14F-4D97-AF65-F5344CB8AC3E}">
        <p14:creationId xmlns:p14="http://schemas.microsoft.com/office/powerpoint/2010/main" val="221605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D7BDF8-84CA-ACBC-FEB0-9D516DFC23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C2D60B-3D0B-09E1-8A07-D35DAEEFB2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6A30F6-306C-E11A-1BE7-1A34863E5A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9AA71D-91FD-47A3-B9CC-C93B1E941317}" type="datetimeFigureOut">
              <a:rPr lang="en-GB" smtClean="0"/>
              <a:t>07/12/2023</a:t>
            </a:fld>
            <a:endParaRPr lang="en-GB"/>
          </a:p>
        </p:txBody>
      </p:sp>
      <p:sp>
        <p:nvSpPr>
          <p:cNvPr id="5" name="Footer Placeholder 4">
            <a:extLst>
              <a:ext uri="{FF2B5EF4-FFF2-40B4-BE49-F238E27FC236}">
                <a16:creationId xmlns:a16="http://schemas.microsoft.com/office/drawing/2014/main" id="{1D6BCAD1-07E6-92A3-9345-F6E6995BAD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1C22B75-C4D9-7EF0-6E49-61C0589420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4B689-BFED-4D45-8F83-BD064933F322}" type="slidenum">
              <a:rPr lang="en-GB" smtClean="0"/>
              <a:t>‹#›</a:t>
            </a:fld>
            <a:endParaRPr lang="en-GB"/>
          </a:p>
        </p:txBody>
      </p:sp>
    </p:spTree>
    <p:extLst>
      <p:ext uri="{BB962C8B-B14F-4D97-AF65-F5344CB8AC3E}">
        <p14:creationId xmlns:p14="http://schemas.microsoft.com/office/powerpoint/2010/main" val="84327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ublicdomainpictures.net/en/view-image.php?image=136201&amp;picture=uk-fla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publicdomainpictures.net/en/view-image.php?image=136201&amp;picture=uk-fla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publicdomainpictures.net/en/view-image.php?image=136201&amp;picture=uk-fla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www.publicdomainpictures.net/en/view-image.php?image=136201&amp;picture=uk-fla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www.publicdomainpictures.net/en/view-image.php?image=136201&amp;picture=uk-fla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www.publicdomainpictures.net/en/view-image.php?image=136201&amp;picture=uk-fla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www.publicdomainpictures.net/en/view-image.php?image=136201&amp;picture=uk-fla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2EB84A-518B-5DF9-8630-8B34F63F0F88}"/>
              </a:ext>
              <a:ext uri="{C183D7F6-B498-43B3-948B-1728B52AA6E4}">
                <adec:decorative xmlns:adec="http://schemas.microsoft.com/office/drawing/2017/decorative" val="1"/>
              </a:ext>
            </a:extLst>
          </p:cNvPr>
          <p:cNvPicPr>
            <a:picLocks noChangeAspect="1"/>
          </p:cNvPicPr>
          <p:nvPr/>
        </p:nvPicPr>
        <p:blipFill>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8417" y="258418"/>
            <a:ext cx="11688418" cy="6390860"/>
          </a:xfrm>
          <a:prstGeom prst="rect">
            <a:avLst/>
          </a:prstGeom>
        </p:spPr>
      </p:pic>
      <p:sp>
        <p:nvSpPr>
          <p:cNvPr id="2" name="Title 1">
            <a:extLst>
              <a:ext uri="{FF2B5EF4-FFF2-40B4-BE49-F238E27FC236}">
                <a16:creationId xmlns:a16="http://schemas.microsoft.com/office/drawing/2014/main" id="{A30A1FF9-C905-FED5-C2AC-B10F422A9481}"/>
              </a:ext>
            </a:extLst>
          </p:cNvPr>
          <p:cNvSpPr>
            <a:spLocks noGrp="1"/>
          </p:cNvSpPr>
          <p:nvPr>
            <p:ph type="ctrTitle"/>
          </p:nvPr>
        </p:nvSpPr>
        <p:spPr>
          <a:xfrm>
            <a:off x="1482587" y="258418"/>
            <a:ext cx="9226826" cy="5983357"/>
          </a:xfrm>
        </p:spPr>
        <p:txBody>
          <a:bodyPr>
            <a:noAutofit/>
          </a:bodyPr>
          <a:lstStyle/>
          <a:p>
            <a:r>
              <a:rPr lang="en-GB" sz="19000" b="1" dirty="0">
                <a:latin typeface="Algerian" panose="04020705040A02060702" pitchFamily="82" charset="0"/>
              </a:rPr>
              <a:t>BRITISH </a:t>
            </a:r>
            <a:br>
              <a:rPr lang="en-GB" sz="19000" b="1" dirty="0">
                <a:latin typeface="Algerian" panose="04020705040A02060702" pitchFamily="82" charset="0"/>
              </a:rPr>
            </a:br>
            <a:r>
              <a:rPr lang="en-GB" sz="19000" b="1" dirty="0">
                <a:latin typeface="Algerian" panose="04020705040A02060702" pitchFamily="82" charset="0"/>
              </a:rPr>
              <a:t>VALUES</a:t>
            </a:r>
          </a:p>
        </p:txBody>
      </p:sp>
    </p:spTree>
    <p:extLst>
      <p:ext uri="{BB962C8B-B14F-4D97-AF65-F5344CB8AC3E}">
        <p14:creationId xmlns:p14="http://schemas.microsoft.com/office/powerpoint/2010/main" val="913443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2EB84A-518B-5DF9-8630-8B34F63F0F88}"/>
              </a:ext>
              <a:ext uri="{C183D7F6-B498-43B3-948B-1728B52AA6E4}">
                <adec:decorative xmlns:adec="http://schemas.microsoft.com/office/drawing/2017/decorative" val="1"/>
              </a:ext>
            </a:extLst>
          </p:cNvPr>
          <p:cNvPicPr>
            <a:picLocks noChangeAspect="1"/>
          </p:cNvPicPr>
          <p:nvPr/>
        </p:nvPicPr>
        <p:blipFill>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8417" y="258418"/>
            <a:ext cx="11688418" cy="6390860"/>
          </a:xfrm>
          <a:prstGeom prst="rect">
            <a:avLst/>
          </a:prstGeom>
        </p:spPr>
      </p:pic>
      <p:sp>
        <p:nvSpPr>
          <p:cNvPr id="2" name="Title 1">
            <a:extLst>
              <a:ext uri="{FF2B5EF4-FFF2-40B4-BE49-F238E27FC236}">
                <a16:creationId xmlns:a16="http://schemas.microsoft.com/office/drawing/2014/main" id="{A30A1FF9-C905-FED5-C2AC-B10F422A9481}"/>
              </a:ext>
            </a:extLst>
          </p:cNvPr>
          <p:cNvSpPr>
            <a:spLocks noGrp="1"/>
          </p:cNvSpPr>
          <p:nvPr>
            <p:ph type="ctrTitle"/>
          </p:nvPr>
        </p:nvSpPr>
        <p:spPr>
          <a:xfrm>
            <a:off x="674204" y="636104"/>
            <a:ext cx="10843591" cy="5635487"/>
          </a:xfrm>
        </p:spPr>
        <p:txBody>
          <a:bodyPr>
            <a:noAutofit/>
          </a:bodyPr>
          <a:lstStyle/>
          <a:p>
            <a:r>
              <a:rPr lang="en-GB" sz="2800" dirty="0">
                <a:solidFill>
                  <a:srgbClr val="0B0C0C"/>
                </a:solidFill>
                <a:latin typeface="GDS Transport"/>
              </a:rPr>
              <a:t>On </a:t>
            </a:r>
            <a:r>
              <a:rPr lang="en-GB" sz="2800" b="0" i="0" dirty="0">
                <a:solidFill>
                  <a:srgbClr val="0B0C0C"/>
                </a:solidFill>
                <a:effectLst/>
                <a:latin typeface="GDS Transport"/>
              </a:rPr>
              <a:t>27th November 2014, the Department for Education published guidance on promoting British values in schools to ensure young people leave school prepared for life in modern Britain.</a:t>
            </a:r>
            <a:br>
              <a:rPr lang="en-GB" sz="2800" b="0" i="0" dirty="0">
                <a:solidFill>
                  <a:srgbClr val="0B0C0C"/>
                </a:solidFill>
                <a:effectLst/>
                <a:latin typeface="GDS Transport"/>
              </a:rPr>
            </a:br>
            <a:br>
              <a:rPr lang="en-GB" sz="2800" b="0" i="0" dirty="0">
                <a:solidFill>
                  <a:srgbClr val="0B0C0C"/>
                </a:solidFill>
                <a:effectLst/>
                <a:latin typeface="GDS Transport"/>
              </a:rPr>
            </a:br>
            <a:r>
              <a:rPr lang="en-GB" sz="2800" b="0" i="0" dirty="0">
                <a:solidFill>
                  <a:srgbClr val="0B0C0C"/>
                </a:solidFill>
                <a:effectLst/>
                <a:latin typeface="GDS Transport"/>
              </a:rPr>
              <a:t>Until recently, schools have been required to ‘respect’ these values, but as a result of changes brought in, all schools must now have a clear strategy for embedding these values and show how their work with pupils has been effective in doing so.</a:t>
            </a:r>
            <a:br>
              <a:rPr lang="en-GB" sz="2800" b="0" i="0" dirty="0">
                <a:solidFill>
                  <a:srgbClr val="0B0C0C"/>
                </a:solidFill>
                <a:effectLst/>
                <a:latin typeface="GDS Transport"/>
              </a:rPr>
            </a:br>
            <a:br>
              <a:rPr lang="en-GB" sz="2800" b="0" i="0" u="none" strike="noStrike" baseline="0" dirty="0">
                <a:solidFill>
                  <a:srgbClr val="000000"/>
                </a:solidFill>
                <a:latin typeface="SassoonPrimaryInfant"/>
              </a:rPr>
            </a:br>
            <a:r>
              <a:rPr lang="en-GB" sz="2800" b="0" i="0" u="none" strike="noStrike" baseline="0" dirty="0">
                <a:solidFill>
                  <a:srgbClr val="000000"/>
                </a:solidFill>
                <a:latin typeface="SassoonPrimaryInfant"/>
              </a:rPr>
              <a:t> The Department for Education has stated that there is a need </a:t>
            </a:r>
            <a:r>
              <a:rPr lang="en-GB" sz="2800" b="1" i="0" u="none" strike="noStrike" baseline="0" dirty="0">
                <a:solidFill>
                  <a:srgbClr val="000000"/>
                </a:solidFill>
                <a:latin typeface="SassoonPrimaryInfant"/>
              </a:rPr>
              <a:t>“to create and enforce a clear and rigorous expectation on all schools to promote the fundamental British values of </a:t>
            </a:r>
            <a:r>
              <a:rPr lang="en-GB" sz="2800" b="1" i="0" u="none" strike="noStrike" baseline="0" dirty="0">
                <a:solidFill>
                  <a:srgbClr val="FF0000"/>
                </a:solidFill>
                <a:latin typeface="SassoonPrimaryInfant"/>
              </a:rPr>
              <a:t>democracy</a:t>
            </a:r>
            <a:r>
              <a:rPr lang="en-GB" sz="2800" b="1" i="0" u="none" strike="noStrike" baseline="0" dirty="0">
                <a:solidFill>
                  <a:srgbClr val="000000"/>
                </a:solidFill>
                <a:latin typeface="SassoonPrimaryInfant"/>
              </a:rPr>
              <a:t>, the </a:t>
            </a:r>
            <a:r>
              <a:rPr lang="en-GB" sz="2800" b="1" i="0" u="none" strike="noStrike" baseline="0" dirty="0">
                <a:solidFill>
                  <a:srgbClr val="FF0000"/>
                </a:solidFill>
                <a:latin typeface="SassoonPrimaryInfant"/>
              </a:rPr>
              <a:t>rule of law</a:t>
            </a:r>
            <a:r>
              <a:rPr lang="en-GB" sz="2800" b="1" i="0" u="none" strike="noStrike" baseline="0" dirty="0">
                <a:solidFill>
                  <a:srgbClr val="000000"/>
                </a:solidFill>
                <a:latin typeface="SassoonPrimaryInfant"/>
              </a:rPr>
              <a:t>, </a:t>
            </a:r>
            <a:r>
              <a:rPr lang="en-GB" sz="2800" b="1" i="0" u="none" strike="noStrike" baseline="0" dirty="0">
                <a:solidFill>
                  <a:srgbClr val="FF0000"/>
                </a:solidFill>
                <a:latin typeface="SassoonPrimaryInfant"/>
              </a:rPr>
              <a:t>individual liberty </a:t>
            </a:r>
            <a:r>
              <a:rPr lang="en-GB" sz="2800" b="1" i="0" u="none" strike="noStrike" baseline="0" dirty="0">
                <a:solidFill>
                  <a:srgbClr val="000000"/>
                </a:solidFill>
                <a:latin typeface="SassoonPrimaryInfant"/>
              </a:rPr>
              <a:t>and </a:t>
            </a:r>
            <a:r>
              <a:rPr lang="en-GB" sz="2800" b="1" i="0" u="none" strike="noStrike" baseline="0" dirty="0">
                <a:solidFill>
                  <a:srgbClr val="FF0000"/>
                </a:solidFill>
                <a:latin typeface="SassoonPrimaryInfant"/>
              </a:rPr>
              <a:t>mutual respect </a:t>
            </a:r>
            <a:r>
              <a:rPr lang="en-GB" sz="2800" b="1" i="0" u="none" strike="noStrike" baseline="0" dirty="0">
                <a:solidFill>
                  <a:srgbClr val="000000"/>
                </a:solidFill>
                <a:latin typeface="SassoonPrimaryInfant"/>
              </a:rPr>
              <a:t>and </a:t>
            </a:r>
            <a:r>
              <a:rPr lang="en-GB" sz="2800" b="1" i="0" u="none" strike="noStrike" baseline="0" dirty="0">
                <a:solidFill>
                  <a:srgbClr val="FF0000"/>
                </a:solidFill>
                <a:latin typeface="SassoonPrimaryInfant"/>
              </a:rPr>
              <a:t>tolerance</a:t>
            </a:r>
            <a:r>
              <a:rPr lang="en-GB" sz="2800" b="1" i="0" u="none" strike="noStrike" baseline="0" dirty="0">
                <a:solidFill>
                  <a:srgbClr val="000000"/>
                </a:solidFill>
                <a:latin typeface="SassoonPrimaryInfant"/>
              </a:rPr>
              <a:t> of those with different faiths and beliefs.”</a:t>
            </a:r>
            <a:endParaRPr lang="en-GB" sz="2800" b="1" dirty="0">
              <a:latin typeface="Algerian" panose="04020705040A02060702" pitchFamily="82" charset="0"/>
            </a:endParaRPr>
          </a:p>
        </p:txBody>
      </p:sp>
    </p:spTree>
    <p:extLst>
      <p:ext uri="{BB962C8B-B14F-4D97-AF65-F5344CB8AC3E}">
        <p14:creationId xmlns:p14="http://schemas.microsoft.com/office/powerpoint/2010/main" val="3555847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A1FF9-C905-FED5-C2AC-B10F422A9481}"/>
              </a:ext>
            </a:extLst>
          </p:cNvPr>
          <p:cNvSpPr>
            <a:spLocks noGrp="1"/>
          </p:cNvSpPr>
          <p:nvPr>
            <p:ph type="ctrTitle"/>
          </p:nvPr>
        </p:nvSpPr>
        <p:spPr>
          <a:xfrm>
            <a:off x="536713" y="616226"/>
            <a:ext cx="3558209" cy="5625549"/>
          </a:xfrm>
        </p:spPr>
        <p:txBody>
          <a:bodyPr>
            <a:noAutofit/>
          </a:bodyPr>
          <a:lstStyle/>
          <a:p>
            <a:r>
              <a:rPr lang="en-GB" sz="2800" b="1" dirty="0">
                <a:latin typeface="+mn-lt"/>
              </a:rPr>
              <a:t>A recommended way to teach the British values to children is through the use of the ‘hand image’.</a:t>
            </a:r>
            <a:br>
              <a:rPr lang="en-GB" sz="2800" b="1" dirty="0">
                <a:latin typeface="+mn-lt"/>
              </a:rPr>
            </a:br>
            <a:br>
              <a:rPr lang="en-GB" sz="2800" b="1" dirty="0">
                <a:latin typeface="+mn-lt"/>
              </a:rPr>
            </a:br>
            <a:r>
              <a:rPr lang="en-GB" sz="2800" b="1" dirty="0">
                <a:latin typeface="+mn-lt"/>
              </a:rPr>
              <a:t>We introduce the concept of British values to the children, then focus on each value in turn.</a:t>
            </a:r>
            <a:br>
              <a:rPr lang="en-GB" sz="2800" b="1" dirty="0">
                <a:latin typeface="+mn-lt"/>
              </a:rPr>
            </a:br>
            <a:br>
              <a:rPr lang="en-GB" sz="2800" b="1" dirty="0">
                <a:latin typeface="+mn-lt"/>
              </a:rPr>
            </a:br>
            <a:endParaRPr lang="en-GB" sz="2800" b="1" dirty="0">
              <a:latin typeface="+mn-lt"/>
            </a:endParaRPr>
          </a:p>
        </p:txBody>
      </p:sp>
      <p:pic>
        <p:nvPicPr>
          <p:cNvPr id="4" name="Picture 3" descr="A hand with a flag painted on it&#10;&#10;Description automatically generated">
            <a:extLst>
              <a:ext uri="{FF2B5EF4-FFF2-40B4-BE49-F238E27FC236}">
                <a16:creationId xmlns:a16="http://schemas.microsoft.com/office/drawing/2014/main" id="{F949B362-F250-4452-1A00-717533716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1987" y="476250"/>
            <a:ext cx="7086600" cy="5905500"/>
          </a:xfrm>
          <a:prstGeom prst="rect">
            <a:avLst/>
          </a:prstGeom>
        </p:spPr>
      </p:pic>
    </p:spTree>
    <p:extLst>
      <p:ext uri="{BB962C8B-B14F-4D97-AF65-F5344CB8AC3E}">
        <p14:creationId xmlns:p14="http://schemas.microsoft.com/office/powerpoint/2010/main" val="2321378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2EB84A-518B-5DF9-8630-8B34F63F0F88}"/>
              </a:ext>
              <a:ext uri="{C183D7F6-B498-43B3-948B-1728B52AA6E4}">
                <adec:decorative xmlns:adec="http://schemas.microsoft.com/office/drawing/2017/decorative" val="1"/>
              </a:ext>
            </a:extLst>
          </p:cNvPr>
          <p:cNvPicPr>
            <a:picLocks noChangeAspect="1"/>
          </p:cNvPicPr>
          <p:nvPr/>
        </p:nvPicPr>
        <p:blipFill>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1791" y="258418"/>
            <a:ext cx="11688418" cy="6390860"/>
          </a:xfrm>
          <a:prstGeom prst="rect">
            <a:avLst/>
          </a:prstGeom>
        </p:spPr>
      </p:pic>
      <p:sp>
        <p:nvSpPr>
          <p:cNvPr id="2" name="Title 1">
            <a:extLst>
              <a:ext uri="{FF2B5EF4-FFF2-40B4-BE49-F238E27FC236}">
                <a16:creationId xmlns:a16="http://schemas.microsoft.com/office/drawing/2014/main" id="{A30A1FF9-C905-FED5-C2AC-B10F422A9481}"/>
              </a:ext>
            </a:extLst>
          </p:cNvPr>
          <p:cNvSpPr>
            <a:spLocks noGrp="1"/>
          </p:cNvSpPr>
          <p:nvPr>
            <p:ph type="ctrTitle"/>
          </p:nvPr>
        </p:nvSpPr>
        <p:spPr>
          <a:xfrm>
            <a:off x="7004990" y="258418"/>
            <a:ext cx="4750975" cy="3399182"/>
          </a:xfrm>
        </p:spPr>
        <p:txBody>
          <a:bodyPr>
            <a:noAutofit/>
          </a:bodyPr>
          <a:lstStyle/>
          <a:p>
            <a:r>
              <a:rPr lang="en-GB" sz="2400" b="1" u="sng" dirty="0">
                <a:latin typeface="+mn-lt"/>
              </a:rPr>
              <a:t>Democracy</a:t>
            </a:r>
            <a:br>
              <a:rPr lang="en-GB" sz="2400" b="1" u="sng" dirty="0">
                <a:latin typeface="+mn-lt"/>
              </a:rPr>
            </a:br>
            <a:r>
              <a:rPr lang="en-GB" sz="2400" b="1" dirty="0">
                <a:latin typeface="+mn-lt"/>
              </a:rPr>
              <a:t>The </a:t>
            </a:r>
            <a:r>
              <a:rPr lang="en-GB" sz="2400" b="1" u="sng" dirty="0">
                <a:latin typeface="+mn-lt"/>
              </a:rPr>
              <a:t>thumb</a:t>
            </a:r>
            <a:r>
              <a:rPr lang="en-GB" sz="2400" b="1" dirty="0">
                <a:latin typeface="+mn-lt"/>
              </a:rPr>
              <a:t> represents democracy. Children are taught the idea of using ‘thumbs up / thumbs down’ to vote for something they like or dislike.</a:t>
            </a:r>
            <a:br>
              <a:rPr lang="en-GB" sz="2400" b="1" dirty="0">
                <a:latin typeface="+mn-lt"/>
              </a:rPr>
            </a:br>
            <a:br>
              <a:rPr lang="en-GB" sz="1000" b="1" dirty="0">
                <a:latin typeface="+mn-lt"/>
              </a:rPr>
            </a:br>
            <a:r>
              <a:rPr lang="en-GB" sz="2400" b="1" dirty="0">
                <a:latin typeface="+mn-lt"/>
              </a:rPr>
              <a:t>We reinforce democracy through:</a:t>
            </a:r>
            <a:br>
              <a:rPr lang="en-GB" sz="2800" b="1" dirty="0">
                <a:latin typeface="+mn-lt"/>
              </a:rPr>
            </a:br>
            <a:br>
              <a:rPr lang="en-GB" sz="1800" b="0" i="0" u="none" strike="noStrike" baseline="0" dirty="0">
                <a:solidFill>
                  <a:srgbClr val="000000"/>
                </a:solidFill>
                <a:latin typeface="+mn-lt"/>
              </a:rPr>
            </a:br>
            <a:br>
              <a:rPr lang="en-GB" sz="800" dirty="0"/>
            </a:br>
            <a:endParaRPr lang="en-GB" sz="2800" b="1" u="sng" dirty="0">
              <a:latin typeface="+mn-lt"/>
            </a:endParaRPr>
          </a:p>
        </p:txBody>
      </p:sp>
      <p:pic>
        <p:nvPicPr>
          <p:cNvPr id="3" name="Picture 2">
            <a:extLst>
              <a:ext uri="{FF2B5EF4-FFF2-40B4-BE49-F238E27FC236}">
                <a16:creationId xmlns:a16="http://schemas.microsoft.com/office/drawing/2014/main" id="{1F352BCC-9FFF-820D-DAE5-0212C7A2F7D5}"/>
              </a:ext>
            </a:extLst>
          </p:cNvPr>
          <p:cNvPicPr>
            <a:picLocks noChangeAspect="1"/>
          </p:cNvPicPr>
          <p:nvPr/>
        </p:nvPicPr>
        <p:blipFill>
          <a:blip r:embed="rId4"/>
          <a:stretch>
            <a:fillRect/>
          </a:stretch>
        </p:blipFill>
        <p:spPr>
          <a:xfrm>
            <a:off x="363624" y="861296"/>
            <a:ext cx="6106010" cy="5185103"/>
          </a:xfrm>
          <a:prstGeom prst="rect">
            <a:avLst/>
          </a:prstGeom>
        </p:spPr>
      </p:pic>
      <p:sp>
        <p:nvSpPr>
          <p:cNvPr id="4" name="TextBox 3">
            <a:extLst>
              <a:ext uri="{FF2B5EF4-FFF2-40B4-BE49-F238E27FC236}">
                <a16:creationId xmlns:a16="http://schemas.microsoft.com/office/drawing/2014/main" id="{1E4B604B-D07D-5DB8-87C9-9127FB6DDB6F}"/>
              </a:ext>
            </a:extLst>
          </p:cNvPr>
          <p:cNvSpPr txBox="1"/>
          <p:nvPr/>
        </p:nvSpPr>
        <p:spPr>
          <a:xfrm>
            <a:off x="6708914" y="3275164"/>
            <a:ext cx="5343128" cy="2308324"/>
          </a:xfrm>
          <a:prstGeom prst="rect">
            <a:avLst/>
          </a:prstGeom>
          <a:noFill/>
        </p:spPr>
        <p:txBody>
          <a:bodyPr wrap="square">
            <a:spAutoFit/>
          </a:bodyPr>
          <a:lstStyle/>
          <a:p>
            <a:pPr marL="285750" indent="-285750">
              <a:buFont typeface="Wingdings" panose="05000000000000000000" pitchFamily="2" charset="2"/>
              <a:buChar char="v"/>
            </a:pPr>
            <a:r>
              <a:rPr lang="en-GB" sz="1800" b="1" i="0" u="none" strike="noStrike" baseline="0" dirty="0">
                <a:solidFill>
                  <a:srgbClr val="000000"/>
                </a:solidFill>
                <a:latin typeface="+mn-lt"/>
              </a:rPr>
              <a:t>Voting for class School </a:t>
            </a:r>
            <a:r>
              <a:rPr lang="en-GB" b="1" dirty="0">
                <a:solidFill>
                  <a:srgbClr val="000000"/>
                </a:solidFill>
              </a:rPr>
              <a:t>C</a:t>
            </a:r>
            <a:r>
              <a:rPr lang="en-GB" sz="1800" b="1" i="0" u="none" strike="noStrike" baseline="0" dirty="0">
                <a:solidFill>
                  <a:srgbClr val="000000"/>
                </a:solidFill>
                <a:latin typeface="+mn-lt"/>
              </a:rPr>
              <a:t>ouncillors and House Captains </a:t>
            </a:r>
          </a:p>
          <a:p>
            <a:pPr marL="285750" indent="-285750">
              <a:buFont typeface="Wingdings" panose="05000000000000000000" pitchFamily="2" charset="2"/>
              <a:buChar char="v"/>
            </a:pPr>
            <a:r>
              <a:rPr lang="en-GB" sz="1800" b="1" i="0" u="none" strike="noStrike" baseline="0" dirty="0">
                <a:solidFill>
                  <a:srgbClr val="000000"/>
                </a:solidFill>
                <a:latin typeface="+mn-lt"/>
              </a:rPr>
              <a:t>Each class produces a Class </a:t>
            </a:r>
            <a:r>
              <a:rPr lang="en-GB" b="1" dirty="0">
                <a:solidFill>
                  <a:srgbClr val="000000"/>
                </a:solidFill>
              </a:rPr>
              <a:t>C</a:t>
            </a:r>
            <a:r>
              <a:rPr lang="en-GB" sz="1800" b="1" i="0" u="none" strike="noStrike" baseline="0" dirty="0">
                <a:solidFill>
                  <a:srgbClr val="000000"/>
                </a:solidFill>
                <a:latin typeface="+mn-lt"/>
              </a:rPr>
              <a:t>harter / Class Rules, showing how we respect our rights. </a:t>
            </a:r>
          </a:p>
          <a:p>
            <a:pPr marL="285750" indent="-285750">
              <a:buFont typeface="Wingdings" panose="05000000000000000000" pitchFamily="2" charset="2"/>
              <a:buChar char="v"/>
            </a:pPr>
            <a:r>
              <a:rPr lang="en-GB" sz="1800" b="1" i="0" u="none" strike="noStrike" baseline="0" dirty="0">
                <a:solidFill>
                  <a:srgbClr val="000000"/>
                </a:solidFill>
                <a:latin typeface="+mn-lt"/>
              </a:rPr>
              <a:t>During competitions, the classes vote for the winners. </a:t>
            </a:r>
          </a:p>
          <a:p>
            <a:pPr marL="285750" indent="-285750">
              <a:buFont typeface="Wingdings" panose="05000000000000000000" pitchFamily="2" charset="2"/>
              <a:buChar char="v"/>
            </a:pPr>
            <a:r>
              <a:rPr lang="en-GB" sz="1800" b="1" i="0" u="none" strike="noStrike" baseline="0" dirty="0">
                <a:solidFill>
                  <a:srgbClr val="000000"/>
                </a:solidFill>
                <a:latin typeface="+mn-lt"/>
              </a:rPr>
              <a:t>Pupil voice is valued and listened to by adults. </a:t>
            </a:r>
          </a:p>
          <a:p>
            <a:pPr marL="285750" indent="-285750">
              <a:buFont typeface="Wingdings" panose="05000000000000000000" pitchFamily="2" charset="2"/>
              <a:buChar char="v"/>
            </a:pPr>
            <a:r>
              <a:rPr lang="en-GB" sz="1800" b="1" i="0" u="none" strike="noStrike" baseline="0" dirty="0">
                <a:solidFill>
                  <a:srgbClr val="000000"/>
                </a:solidFill>
                <a:latin typeface="+mn-lt"/>
              </a:rPr>
              <a:t>Pupil and parent questionnaires are given out. </a:t>
            </a:r>
            <a:endParaRPr lang="en-GB" b="1" dirty="0"/>
          </a:p>
        </p:txBody>
      </p:sp>
    </p:spTree>
    <p:extLst>
      <p:ext uri="{BB962C8B-B14F-4D97-AF65-F5344CB8AC3E}">
        <p14:creationId xmlns:p14="http://schemas.microsoft.com/office/powerpoint/2010/main" val="1174706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2EB84A-518B-5DF9-8630-8B34F63F0F88}"/>
              </a:ext>
              <a:ext uri="{C183D7F6-B498-43B3-948B-1728B52AA6E4}">
                <adec:decorative xmlns:adec="http://schemas.microsoft.com/office/drawing/2017/decorative" val="1"/>
              </a:ext>
            </a:extLst>
          </p:cNvPr>
          <p:cNvPicPr>
            <a:picLocks noChangeAspect="1"/>
          </p:cNvPicPr>
          <p:nvPr/>
        </p:nvPicPr>
        <p:blipFill>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1791" y="258418"/>
            <a:ext cx="11688418" cy="6390860"/>
          </a:xfrm>
          <a:prstGeom prst="rect">
            <a:avLst/>
          </a:prstGeom>
        </p:spPr>
      </p:pic>
      <p:sp>
        <p:nvSpPr>
          <p:cNvPr id="2" name="Title 1">
            <a:extLst>
              <a:ext uri="{FF2B5EF4-FFF2-40B4-BE49-F238E27FC236}">
                <a16:creationId xmlns:a16="http://schemas.microsoft.com/office/drawing/2014/main" id="{A30A1FF9-C905-FED5-C2AC-B10F422A9481}"/>
              </a:ext>
            </a:extLst>
          </p:cNvPr>
          <p:cNvSpPr>
            <a:spLocks noGrp="1"/>
          </p:cNvSpPr>
          <p:nvPr>
            <p:ph type="ctrTitle"/>
          </p:nvPr>
        </p:nvSpPr>
        <p:spPr>
          <a:xfrm>
            <a:off x="6956880" y="258418"/>
            <a:ext cx="4750975" cy="3399182"/>
          </a:xfrm>
        </p:spPr>
        <p:txBody>
          <a:bodyPr>
            <a:noAutofit/>
          </a:bodyPr>
          <a:lstStyle/>
          <a:p>
            <a:r>
              <a:rPr lang="en-GB" sz="2400" b="1" u="sng" dirty="0">
                <a:latin typeface="+mn-lt"/>
              </a:rPr>
              <a:t>Rule of Law</a:t>
            </a:r>
            <a:br>
              <a:rPr lang="en-GB" sz="2400" b="1" u="sng" dirty="0">
                <a:latin typeface="+mn-lt"/>
              </a:rPr>
            </a:br>
            <a:r>
              <a:rPr lang="en-GB" sz="2400" b="1" dirty="0">
                <a:latin typeface="+mn-lt"/>
              </a:rPr>
              <a:t>The </a:t>
            </a:r>
            <a:r>
              <a:rPr lang="en-GB" sz="2400" b="1" u="sng" dirty="0">
                <a:latin typeface="+mn-lt"/>
              </a:rPr>
              <a:t>index finger</a:t>
            </a:r>
            <a:r>
              <a:rPr lang="en-GB" sz="2400" b="1" dirty="0">
                <a:latin typeface="+mn-lt"/>
              </a:rPr>
              <a:t> represents the rule of law. Teach the children the idea of using ‘wagging their finger’ to tell someone what to do or not do.</a:t>
            </a:r>
            <a:br>
              <a:rPr lang="en-GB" sz="2400" b="1" dirty="0">
                <a:latin typeface="+mn-lt"/>
              </a:rPr>
            </a:br>
            <a:br>
              <a:rPr lang="en-GB" sz="1000" b="1" dirty="0">
                <a:latin typeface="+mn-lt"/>
              </a:rPr>
            </a:br>
            <a:r>
              <a:rPr lang="en-GB" sz="2400" b="1" dirty="0">
                <a:latin typeface="+mn-lt"/>
              </a:rPr>
              <a:t>We reinforce the rule of law through:</a:t>
            </a:r>
            <a:br>
              <a:rPr lang="en-GB" sz="2800" b="1" dirty="0">
                <a:latin typeface="+mn-lt"/>
              </a:rPr>
            </a:br>
            <a:br>
              <a:rPr lang="en-GB" sz="1800" b="0" i="0" u="none" strike="noStrike" baseline="0" dirty="0">
                <a:solidFill>
                  <a:srgbClr val="000000"/>
                </a:solidFill>
                <a:latin typeface="+mn-lt"/>
              </a:rPr>
            </a:br>
            <a:br>
              <a:rPr lang="en-GB" sz="800" dirty="0"/>
            </a:br>
            <a:endParaRPr lang="en-GB" sz="2800" b="1" u="sng" dirty="0">
              <a:latin typeface="+mn-lt"/>
            </a:endParaRPr>
          </a:p>
        </p:txBody>
      </p:sp>
      <p:pic>
        <p:nvPicPr>
          <p:cNvPr id="3" name="Picture 2">
            <a:extLst>
              <a:ext uri="{FF2B5EF4-FFF2-40B4-BE49-F238E27FC236}">
                <a16:creationId xmlns:a16="http://schemas.microsoft.com/office/drawing/2014/main" id="{1F352BCC-9FFF-820D-DAE5-0212C7A2F7D5}"/>
              </a:ext>
            </a:extLst>
          </p:cNvPr>
          <p:cNvPicPr>
            <a:picLocks noChangeAspect="1"/>
          </p:cNvPicPr>
          <p:nvPr/>
        </p:nvPicPr>
        <p:blipFill>
          <a:blip r:embed="rId4"/>
          <a:stretch>
            <a:fillRect/>
          </a:stretch>
        </p:blipFill>
        <p:spPr>
          <a:xfrm>
            <a:off x="363624" y="861296"/>
            <a:ext cx="6106010" cy="5185103"/>
          </a:xfrm>
          <a:prstGeom prst="rect">
            <a:avLst/>
          </a:prstGeom>
        </p:spPr>
      </p:pic>
      <p:sp>
        <p:nvSpPr>
          <p:cNvPr id="4" name="TextBox 3">
            <a:extLst>
              <a:ext uri="{FF2B5EF4-FFF2-40B4-BE49-F238E27FC236}">
                <a16:creationId xmlns:a16="http://schemas.microsoft.com/office/drawing/2014/main" id="{1E4B604B-D07D-5DB8-87C9-9127FB6DDB6F}"/>
              </a:ext>
            </a:extLst>
          </p:cNvPr>
          <p:cNvSpPr txBox="1"/>
          <p:nvPr/>
        </p:nvSpPr>
        <p:spPr>
          <a:xfrm>
            <a:off x="6660804" y="2816811"/>
            <a:ext cx="5343128" cy="3693319"/>
          </a:xfrm>
          <a:prstGeom prst="rect">
            <a:avLst/>
          </a:prstGeom>
          <a:noFill/>
        </p:spPr>
        <p:txBody>
          <a:bodyPr wrap="square">
            <a:spAutoFit/>
          </a:bodyPr>
          <a:lstStyle/>
          <a:p>
            <a:endParaRPr lang="en-GB" sz="1800" b="0" i="0" u="none" strike="noStrike" baseline="0" dirty="0">
              <a:solidFill>
                <a:srgbClr val="000000"/>
              </a:solidFill>
              <a:latin typeface="Symbol" panose="05050102010706020507" pitchFamily="18" charset="2"/>
            </a:endParaRPr>
          </a:p>
          <a:p>
            <a:pPr marL="285750" indent="-285750">
              <a:buFont typeface="Wingdings" panose="05000000000000000000" pitchFamily="2" charset="2"/>
              <a:buChar char="v"/>
            </a:pPr>
            <a:r>
              <a:rPr lang="en-GB" sz="1800" b="1" i="0" u="none" strike="noStrike" baseline="0" dirty="0">
                <a:solidFill>
                  <a:srgbClr val="000000"/>
                </a:solidFill>
                <a:latin typeface="SassoonPrimaryInfant"/>
              </a:rPr>
              <a:t>A consistent behaviour policy across the school, including a tiered approach, which involves parents and children being aware of sanctions and rewards. </a:t>
            </a:r>
          </a:p>
          <a:p>
            <a:pPr marL="285750" indent="-285750">
              <a:buFont typeface="Wingdings" panose="05000000000000000000" pitchFamily="2" charset="2"/>
              <a:buChar char="v"/>
            </a:pPr>
            <a:r>
              <a:rPr lang="en-GB" sz="1800" b="1" i="0" u="none" strike="noStrike" baseline="0" dirty="0">
                <a:solidFill>
                  <a:srgbClr val="000000"/>
                </a:solidFill>
                <a:latin typeface="SassoonPrimaryInfant"/>
              </a:rPr>
              <a:t>A home/school agreement </a:t>
            </a:r>
          </a:p>
          <a:p>
            <a:pPr marL="285750" indent="-285750">
              <a:buFont typeface="Wingdings" panose="05000000000000000000" pitchFamily="2" charset="2"/>
              <a:buChar char="v"/>
            </a:pPr>
            <a:r>
              <a:rPr lang="en-GB" sz="1800" b="1" i="0" u="none" strike="noStrike" baseline="0" dirty="0">
                <a:solidFill>
                  <a:srgbClr val="000000"/>
                </a:solidFill>
                <a:latin typeface="SassoonPrimaryInfant"/>
              </a:rPr>
              <a:t>E-safety taught through ICT – learning how to behave in a digital world. </a:t>
            </a:r>
          </a:p>
          <a:p>
            <a:pPr marL="285750" indent="-285750">
              <a:buFont typeface="Wingdings" panose="05000000000000000000" pitchFamily="2" charset="2"/>
              <a:buChar char="v"/>
            </a:pPr>
            <a:r>
              <a:rPr lang="en-GB" sz="1800" b="1" i="0" u="none" strike="noStrike" baseline="0" dirty="0">
                <a:solidFill>
                  <a:srgbClr val="000000"/>
                </a:solidFill>
                <a:latin typeface="SassoonPrimaryInfant"/>
              </a:rPr>
              <a:t>Children are trained as Playground Leaders </a:t>
            </a:r>
          </a:p>
          <a:p>
            <a:pPr marL="285750" indent="-285750">
              <a:buFont typeface="Wingdings" panose="05000000000000000000" pitchFamily="2" charset="2"/>
              <a:buChar char="v"/>
            </a:pPr>
            <a:r>
              <a:rPr lang="en-GB" sz="1800" b="1" i="0" u="none" strike="noStrike" baseline="0" dirty="0">
                <a:solidFill>
                  <a:srgbClr val="000000"/>
                </a:solidFill>
                <a:latin typeface="SassoonPrimaryInfant"/>
              </a:rPr>
              <a:t>Through the university seminars, children are taught about the law and have visits from magistrates and solicitors. </a:t>
            </a:r>
          </a:p>
          <a:p>
            <a:pPr marL="285750" indent="-285750">
              <a:buFont typeface="Wingdings" panose="05000000000000000000" pitchFamily="2" charset="2"/>
              <a:buChar char="v"/>
            </a:pPr>
            <a:r>
              <a:rPr lang="en-GB" sz="1800" b="1" i="0" u="none" strike="noStrike" baseline="0" dirty="0">
                <a:solidFill>
                  <a:srgbClr val="000000"/>
                </a:solidFill>
                <a:latin typeface="SassoonPrimaryInfant"/>
              </a:rPr>
              <a:t>Children are given the opportunity to be JPCSOs and JRSOs. </a:t>
            </a:r>
          </a:p>
        </p:txBody>
      </p:sp>
    </p:spTree>
    <p:extLst>
      <p:ext uri="{BB962C8B-B14F-4D97-AF65-F5344CB8AC3E}">
        <p14:creationId xmlns:p14="http://schemas.microsoft.com/office/powerpoint/2010/main" val="857557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2EB84A-518B-5DF9-8630-8B34F63F0F88}"/>
              </a:ext>
              <a:ext uri="{C183D7F6-B498-43B3-948B-1728B52AA6E4}">
                <adec:decorative xmlns:adec="http://schemas.microsoft.com/office/drawing/2017/decorative" val="1"/>
              </a:ext>
            </a:extLst>
          </p:cNvPr>
          <p:cNvPicPr>
            <a:picLocks noChangeAspect="1"/>
          </p:cNvPicPr>
          <p:nvPr/>
        </p:nvPicPr>
        <p:blipFill>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1791" y="258418"/>
            <a:ext cx="11688418" cy="6390860"/>
          </a:xfrm>
          <a:prstGeom prst="rect">
            <a:avLst/>
          </a:prstGeom>
        </p:spPr>
      </p:pic>
      <p:sp>
        <p:nvSpPr>
          <p:cNvPr id="2" name="Title 1">
            <a:extLst>
              <a:ext uri="{FF2B5EF4-FFF2-40B4-BE49-F238E27FC236}">
                <a16:creationId xmlns:a16="http://schemas.microsoft.com/office/drawing/2014/main" id="{A30A1FF9-C905-FED5-C2AC-B10F422A9481}"/>
              </a:ext>
            </a:extLst>
          </p:cNvPr>
          <p:cNvSpPr>
            <a:spLocks noGrp="1"/>
          </p:cNvSpPr>
          <p:nvPr>
            <p:ph type="ctrTitle"/>
          </p:nvPr>
        </p:nvSpPr>
        <p:spPr>
          <a:xfrm>
            <a:off x="5446643" y="258417"/>
            <a:ext cx="6557290" cy="3309731"/>
          </a:xfrm>
        </p:spPr>
        <p:txBody>
          <a:bodyPr>
            <a:noAutofit/>
          </a:bodyPr>
          <a:lstStyle/>
          <a:p>
            <a:r>
              <a:rPr lang="en-GB" sz="2400" b="1" u="sng" dirty="0">
                <a:latin typeface="+mn-lt"/>
              </a:rPr>
              <a:t>Tolerance</a:t>
            </a:r>
            <a:br>
              <a:rPr lang="en-GB" sz="2400" b="1" u="sng" dirty="0">
                <a:latin typeface="+mn-lt"/>
              </a:rPr>
            </a:br>
            <a:r>
              <a:rPr lang="en-GB" sz="2300" b="1" dirty="0">
                <a:latin typeface="+mn-lt"/>
              </a:rPr>
              <a:t>The </a:t>
            </a:r>
            <a:r>
              <a:rPr lang="en-GB" sz="2300" b="1" u="sng" dirty="0">
                <a:latin typeface="+mn-lt"/>
              </a:rPr>
              <a:t>middle finger</a:t>
            </a:r>
            <a:r>
              <a:rPr lang="en-GB" sz="2300" b="1" dirty="0">
                <a:latin typeface="+mn-lt"/>
              </a:rPr>
              <a:t> represents tolerance. Teach the children the idea of the tallest finger ‘pointing towards God.’ He teaches us to be tolerant of each other.</a:t>
            </a:r>
            <a:br>
              <a:rPr lang="en-GB" sz="2300" b="1" dirty="0">
                <a:latin typeface="+mn-lt"/>
              </a:rPr>
            </a:br>
            <a:br>
              <a:rPr lang="en-GB" sz="2300" b="1" dirty="0">
                <a:latin typeface="+mn-lt"/>
              </a:rPr>
            </a:br>
            <a:r>
              <a:rPr lang="en-GB" sz="2300" b="1" dirty="0">
                <a:latin typeface="+mn-lt"/>
              </a:rPr>
              <a:t>We reinforce tolerance of those of different faiths and beliefs through:</a:t>
            </a:r>
            <a:br>
              <a:rPr lang="en-GB" sz="2300" b="1" dirty="0">
                <a:latin typeface="+mn-lt"/>
              </a:rPr>
            </a:br>
            <a:br>
              <a:rPr lang="en-GB" sz="1800" b="0" i="0" u="none" strike="noStrike" baseline="0" dirty="0">
                <a:solidFill>
                  <a:srgbClr val="000000"/>
                </a:solidFill>
                <a:latin typeface="+mn-lt"/>
              </a:rPr>
            </a:br>
            <a:br>
              <a:rPr lang="en-GB" sz="800" dirty="0"/>
            </a:br>
            <a:endParaRPr lang="en-GB" sz="2800" b="1" u="sng" dirty="0">
              <a:latin typeface="+mn-lt"/>
            </a:endParaRPr>
          </a:p>
        </p:txBody>
      </p:sp>
      <p:pic>
        <p:nvPicPr>
          <p:cNvPr id="3" name="Picture 2">
            <a:extLst>
              <a:ext uri="{FF2B5EF4-FFF2-40B4-BE49-F238E27FC236}">
                <a16:creationId xmlns:a16="http://schemas.microsoft.com/office/drawing/2014/main" id="{1F352BCC-9FFF-820D-DAE5-0212C7A2F7D5}"/>
              </a:ext>
            </a:extLst>
          </p:cNvPr>
          <p:cNvPicPr>
            <a:picLocks noChangeAspect="1"/>
          </p:cNvPicPr>
          <p:nvPr/>
        </p:nvPicPr>
        <p:blipFill>
          <a:blip r:embed="rId4"/>
          <a:stretch>
            <a:fillRect/>
          </a:stretch>
        </p:blipFill>
        <p:spPr>
          <a:xfrm>
            <a:off x="477994" y="520100"/>
            <a:ext cx="4560865" cy="3872996"/>
          </a:xfrm>
          <a:prstGeom prst="rect">
            <a:avLst/>
          </a:prstGeom>
        </p:spPr>
      </p:pic>
      <p:sp>
        <p:nvSpPr>
          <p:cNvPr id="4" name="TextBox 3">
            <a:extLst>
              <a:ext uri="{FF2B5EF4-FFF2-40B4-BE49-F238E27FC236}">
                <a16:creationId xmlns:a16="http://schemas.microsoft.com/office/drawing/2014/main" id="{1E4B604B-D07D-5DB8-87C9-9127FB6DDB6F}"/>
              </a:ext>
            </a:extLst>
          </p:cNvPr>
          <p:cNvSpPr txBox="1"/>
          <p:nvPr/>
        </p:nvSpPr>
        <p:spPr>
          <a:xfrm>
            <a:off x="5038859" y="2531119"/>
            <a:ext cx="7153141" cy="4247317"/>
          </a:xfrm>
          <a:prstGeom prst="rect">
            <a:avLst/>
          </a:prstGeom>
          <a:noFill/>
        </p:spPr>
        <p:txBody>
          <a:bodyPr wrap="square">
            <a:spAutoFit/>
          </a:bodyPr>
          <a:lstStyle/>
          <a:p>
            <a:pPr algn="l"/>
            <a:endParaRPr lang="en-GB" sz="1800" b="0" i="0" u="none" strike="noStrike" baseline="0" dirty="0">
              <a:solidFill>
                <a:srgbClr val="000000"/>
              </a:solidFill>
              <a:latin typeface="Symbol" panose="05050102010706020507" pitchFamily="18" charset="2"/>
            </a:endParaRPr>
          </a:p>
          <a:p>
            <a:pPr marL="285750" indent="-285750">
              <a:buFont typeface="Wingdings" panose="05000000000000000000" pitchFamily="2" charset="2"/>
              <a:buChar char="v"/>
            </a:pPr>
            <a:r>
              <a:rPr lang="en-GB" b="1" i="0" u="none" strike="noStrike" baseline="0" dirty="0">
                <a:solidFill>
                  <a:srgbClr val="000000"/>
                </a:solidFill>
              </a:rPr>
              <a:t>Collective worships </a:t>
            </a:r>
          </a:p>
          <a:p>
            <a:pPr marL="285750" indent="-285750">
              <a:buFont typeface="Wingdings" panose="05000000000000000000" pitchFamily="2" charset="2"/>
              <a:buChar char="v"/>
            </a:pPr>
            <a:r>
              <a:rPr lang="en-GB" b="1" i="0" u="none" strike="noStrike" baseline="0" dirty="0">
                <a:solidFill>
                  <a:srgbClr val="000000"/>
                </a:solidFill>
              </a:rPr>
              <a:t>Through our Values </a:t>
            </a:r>
          </a:p>
          <a:p>
            <a:pPr marL="285750" indent="-285750">
              <a:buFont typeface="Wingdings" panose="05000000000000000000" pitchFamily="2" charset="2"/>
              <a:buChar char="v"/>
            </a:pPr>
            <a:r>
              <a:rPr lang="en-GB" b="1" i="0" u="none" strike="noStrike" baseline="0" dirty="0">
                <a:solidFill>
                  <a:srgbClr val="000000"/>
                </a:solidFill>
              </a:rPr>
              <a:t>RE curriculum </a:t>
            </a:r>
          </a:p>
          <a:p>
            <a:pPr marL="285750" indent="-285750">
              <a:buFont typeface="Wingdings" panose="05000000000000000000" pitchFamily="2" charset="2"/>
              <a:buChar char="v"/>
            </a:pPr>
            <a:r>
              <a:rPr lang="en-GB" b="1" i="0" u="none" strike="noStrike" baseline="0" dirty="0">
                <a:solidFill>
                  <a:srgbClr val="000000"/>
                </a:solidFill>
              </a:rPr>
              <a:t>Multicultural stories </a:t>
            </a:r>
          </a:p>
          <a:p>
            <a:pPr marL="285750" indent="-285750">
              <a:buFont typeface="Wingdings" panose="05000000000000000000" pitchFamily="2" charset="2"/>
              <a:buChar char="v"/>
            </a:pPr>
            <a:r>
              <a:rPr lang="en-GB" b="1" i="0" u="none" strike="noStrike" baseline="0" dirty="0">
                <a:solidFill>
                  <a:srgbClr val="000000"/>
                </a:solidFill>
              </a:rPr>
              <a:t>Different denominations leading Collective Worship. </a:t>
            </a:r>
          </a:p>
          <a:p>
            <a:pPr marL="285750" indent="-285750">
              <a:buFont typeface="Wingdings" panose="05000000000000000000" pitchFamily="2" charset="2"/>
              <a:buChar char="v"/>
            </a:pPr>
            <a:r>
              <a:rPr lang="en-GB" b="1" i="0" u="none" strike="noStrike" baseline="0" dirty="0">
                <a:solidFill>
                  <a:srgbClr val="000000"/>
                </a:solidFill>
              </a:rPr>
              <a:t>Multi-lingual prayers in church. </a:t>
            </a:r>
          </a:p>
          <a:p>
            <a:pPr marL="285750" indent="-285750">
              <a:buFont typeface="Wingdings" panose="05000000000000000000" pitchFamily="2" charset="2"/>
              <a:buChar char="v"/>
            </a:pPr>
            <a:r>
              <a:rPr lang="en-GB" b="1" i="0" u="none" strike="noStrike" baseline="0" dirty="0">
                <a:solidFill>
                  <a:srgbClr val="000000"/>
                </a:solidFill>
              </a:rPr>
              <a:t>Different creation stories and artefacts from different religions. </a:t>
            </a:r>
          </a:p>
          <a:p>
            <a:pPr marL="285750" indent="-285750">
              <a:buFont typeface="Wingdings" panose="05000000000000000000" pitchFamily="2" charset="2"/>
              <a:buChar char="v"/>
            </a:pPr>
            <a:r>
              <a:rPr lang="en-GB" b="1" i="0" u="none" strike="noStrike" baseline="0" dirty="0">
                <a:solidFill>
                  <a:srgbClr val="000000"/>
                </a:solidFill>
              </a:rPr>
              <a:t>EAL support at parents’ meetings. </a:t>
            </a:r>
          </a:p>
          <a:p>
            <a:pPr marL="285750" indent="-285750">
              <a:buFont typeface="Wingdings" panose="05000000000000000000" pitchFamily="2" charset="2"/>
              <a:buChar char="v"/>
            </a:pPr>
            <a:r>
              <a:rPr lang="en-GB" b="1" i="0" u="none" strike="noStrike" baseline="0" dirty="0">
                <a:solidFill>
                  <a:srgbClr val="000000"/>
                </a:solidFill>
              </a:rPr>
              <a:t>Through PSHE and Circle Time, similarities and differences are taught. </a:t>
            </a:r>
          </a:p>
          <a:p>
            <a:pPr marL="285750" indent="-285750">
              <a:buFont typeface="Wingdings" panose="05000000000000000000" pitchFamily="2" charset="2"/>
              <a:buChar char="v"/>
            </a:pPr>
            <a:r>
              <a:rPr lang="en-GB" b="1" i="0" u="none" strike="noStrike" baseline="0" dirty="0">
                <a:solidFill>
                  <a:srgbClr val="000000"/>
                </a:solidFill>
              </a:rPr>
              <a:t>Technology is used to support different languages. </a:t>
            </a:r>
          </a:p>
          <a:p>
            <a:pPr marL="285750" indent="-285750">
              <a:buFont typeface="Wingdings" panose="05000000000000000000" pitchFamily="2" charset="2"/>
              <a:buChar char="v"/>
            </a:pPr>
            <a:r>
              <a:rPr lang="en-GB" b="1" i="0" u="none" strike="noStrike" baseline="0" dirty="0">
                <a:solidFill>
                  <a:srgbClr val="000000"/>
                </a:solidFill>
              </a:rPr>
              <a:t>Polish club. </a:t>
            </a:r>
          </a:p>
          <a:p>
            <a:pPr marL="285750" indent="-285750">
              <a:buFont typeface="Wingdings" panose="05000000000000000000" pitchFamily="2" charset="2"/>
              <a:buChar char="v"/>
            </a:pPr>
            <a:r>
              <a:rPr lang="en-GB" b="1" i="0" u="none" strike="noStrike" baseline="0" dirty="0">
                <a:solidFill>
                  <a:srgbClr val="000000"/>
                </a:solidFill>
              </a:rPr>
              <a:t>Visit to mosques. </a:t>
            </a:r>
          </a:p>
          <a:p>
            <a:pPr marL="285750" indent="-285750">
              <a:buFont typeface="Wingdings" panose="05000000000000000000" pitchFamily="2" charset="2"/>
              <a:buChar char="v"/>
            </a:pPr>
            <a:r>
              <a:rPr lang="en-GB" b="1" i="0" u="none" strike="noStrike" baseline="0" dirty="0">
                <a:solidFill>
                  <a:srgbClr val="000000"/>
                </a:solidFill>
              </a:rPr>
              <a:t>Encouraging children from different backgrounds to talk about their traditions. </a:t>
            </a:r>
          </a:p>
        </p:txBody>
      </p:sp>
    </p:spTree>
    <p:extLst>
      <p:ext uri="{BB962C8B-B14F-4D97-AF65-F5344CB8AC3E}">
        <p14:creationId xmlns:p14="http://schemas.microsoft.com/office/powerpoint/2010/main" val="2219925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2EB84A-518B-5DF9-8630-8B34F63F0F88}"/>
              </a:ext>
              <a:ext uri="{C183D7F6-B498-43B3-948B-1728B52AA6E4}">
                <adec:decorative xmlns:adec="http://schemas.microsoft.com/office/drawing/2017/decorative" val="1"/>
              </a:ext>
            </a:extLst>
          </p:cNvPr>
          <p:cNvPicPr>
            <a:picLocks noChangeAspect="1"/>
          </p:cNvPicPr>
          <p:nvPr/>
        </p:nvPicPr>
        <p:blipFill>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1791" y="258418"/>
            <a:ext cx="11688418" cy="6390860"/>
          </a:xfrm>
          <a:prstGeom prst="rect">
            <a:avLst/>
          </a:prstGeom>
        </p:spPr>
      </p:pic>
      <p:sp>
        <p:nvSpPr>
          <p:cNvPr id="2" name="Title 1">
            <a:extLst>
              <a:ext uri="{FF2B5EF4-FFF2-40B4-BE49-F238E27FC236}">
                <a16:creationId xmlns:a16="http://schemas.microsoft.com/office/drawing/2014/main" id="{A30A1FF9-C905-FED5-C2AC-B10F422A9481}"/>
              </a:ext>
            </a:extLst>
          </p:cNvPr>
          <p:cNvSpPr>
            <a:spLocks noGrp="1"/>
          </p:cNvSpPr>
          <p:nvPr>
            <p:ph type="ctrTitle"/>
          </p:nvPr>
        </p:nvSpPr>
        <p:spPr>
          <a:xfrm>
            <a:off x="6609522" y="0"/>
            <a:ext cx="5442519" cy="3429000"/>
          </a:xfrm>
        </p:spPr>
        <p:txBody>
          <a:bodyPr>
            <a:noAutofit/>
          </a:bodyPr>
          <a:lstStyle/>
          <a:p>
            <a:r>
              <a:rPr lang="en-GB" sz="2400" b="1" u="sng" dirty="0">
                <a:latin typeface="+mn-lt"/>
              </a:rPr>
              <a:t>Respect</a:t>
            </a:r>
            <a:br>
              <a:rPr lang="en-GB" sz="2400" b="1" u="sng" dirty="0">
                <a:latin typeface="+mn-lt"/>
              </a:rPr>
            </a:br>
            <a:r>
              <a:rPr lang="en-GB" sz="2300" b="1" dirty="0">
                <a:latin typeface="+mn-lt"/>
              </a:rPr>
              <a:t>The </a:t>
            </a:r>
            <a:r>
              <a:rPr lang="en-GB" sz="2300" b="1" u="sng" dirty="0">
                <a:latin typeface="+mn-lt"/>
              </a:rPr>
              <a:t>ring finger</a:t>
            </a:r>
            <a:r>
              <a:rPr lang="en-GB" sz="2300" b="1" dirty="0">
                <a:latin typeface="+mn-lt"/>
              </a:rPr>
              <a:t> represents respect. Teach the children the idea of marriage or a relationship – we respect people we love or care about.</a:t>
            </a:r>
            <a:br>
              <a:rPr lang="en-GB" sz="2300" b="1" dirty="0">
                <a:latin typeface="+mn-lt"/>
              </a:rPr>
            </a:br>
            <a:r>
              <a:rPr lang="en-GB" sz="2300" b="1" dirty="0">
                <a:latin typeface="+mn-lt"/>
              </a:rPr>
              <a:t>We reinforce mutual respect through:</a:t>
            </a:r>
            <a:br>
              <a:rPr lang="en-GB" sz="2300" b="1" dirty="0">
                <a:latin typeface="+mn-lt"/>
              </a:rPr>
            </a:br>
            <a:br>
              <a:rPr lang="en-GB" sz="2300" b="0" i="0" u="none" strike="noStrike" baseline="0" dirty="0">
                <a:solidFill>
                  <a:srgbClr val="000000"/>
                </a:solidFill>
                <a:latin typeface="+mn-lt"/>
              </a:rPr>
            </a:br>
            <a:br>
              <a:rPr lang="en-GB" sz="800" dirty="0"/>
            </a:br>
            <a:endParaRPr lang="en-GB" sz="2800" b="1" u="sng" dirty="0">
              <a:latin typeface="+mn-lt"/>
            </a:endParaRPr>
          </a:p>
        </p:txBody>
      </p:sp>
      <p:pic>
        <p:nvPicPr>
          <p:cNvPr id="3" name="Picture 2">
            <a:extLst>
              <a:ext uri="{FF2B5EF4-FFF2-40B4-BE49-F238E27FC236}">
                <a16:creationId xmlns:a16="http://schemas.microsoft.com/office/drawing/2014/main" id="{1F352BCC-9FFF-820D-DAE5-0212C7A2F7D5}"/>
              </a:ext>
            </a:extLst>
          </p:cNvPr>
          <p:cNvPicPr>
            <a:picLocks noChangeAspect="1"/>
          </p:cNvPicPr>
          <p:nvPr/>
        </p:nvPicPr>
        <p:blipFill>
          <a:blip r:embed="rId4"/>
          <a:stretch>
            <a:fillRect/>
          </a:stretch>
        </p:blipFill>
        <p:spPr>
          <a:xfrm>
            <a:off x="447260" y="861297"/>
            <a:ext cx="5819385" cy="5012730"/>
          </a:xfrm>
          <a:prstGeom prst="rect">
            <a:avLst/>
          </a:prstGeom>
        </p:spPr>
      </p:pic>
      <p:sp>
        <p:nvSpPr>
          <p:cNvPr id="4" name="TextBox 3">
            <a:extLst>
              <a:ext uri="{FF2B5EF4-FFF2-40B4-BE49-F238E27FC236}">
                <a16:creationId xmlns:a16="http://schemas.microsoft.com/office/drawing/2014/main" id="{1E4B604B-D07D-5DB8-87C9-9127FB6DDB6F}"/>
              </a:ext>
            </a:extLst>
          </p:cNvPr>
          <p:cNvSpPr txBox="1"/>
          <p:nvPr/>
        </p:nvSpPr>
        <p:spPr>
          <a:xfrm>
            <a:off x="6288979" y="2816811"/>
            <a:ext cx="5995786" cy="3970318"/>
          </a:xfrm>
          <a:prstGeom prst="rect">
            <a:avLst/>
          </a:prstGeom>
          <a:noFill/>
        </p:spPr>
        <p:txBody>
          <a:bodyPr wrap="square">
            <a:spAutoFit/>
          </a:bodyPr>
          <a:lstStyle/>
          <a:p>
            <a:pPr marL="285750" indent="-285750">
              <a:buFont typeface="Wingdings" panose="05000000000000000000" pitchFamily="2" charset="2"/>
              <a:buChar char="v"/>
            </a:pPr>
            <a:r>
              <a:rPr lang="en-GB" sz="1800" b="1" i="0" u="none" strike="noStrike" baseline="0" dirty="0">
                <a:solidFill>
                  <a:srgbClr val="000000"/>
                </a:solidFill>
              </a:rPr>
              <a:t>Values throughout the year. </a:t>
            </a:r>
          </a:p>
          <a:p>
            <a:pPr marL="285750" indent="-285750">
              <a:buFont typeface="Wingdings" panose="05000000000000000000" pitchFamily="2" charset="2"/>
              <a:buChar char="v"/>
            </a:pPr>
            <a:r>
              <a:rPr lang="en-GB" sz="1800" b="1" i="0" u="none" strike="noStrike" baseline="0" dirty="0">
                <a:solidFill>
                  <a:srgbClr val="000000"/>
                </a:solidFill>
              </a:rPr>
              <a:t>Collective Worship </a:t>
            </a:r>
          </a:p>
          <a:p>
            <a:pPr marL="285750" indent="-285750">
              <a:buFont typeface="Wingdings" panose="05000000000000000000" pitchFamily="2" charset="2"/>
              <a:buChar char="v"/>
            </a:pPr>
            <a:r>
              <a:rPr lang="en-GB" sz="1800" b="1" i="0" u="none" strike="noStrike" baseline="0" dirty="0">
                <a:solidFill>
                  <a:srgbClr val="000000"/>
                </a:solidFill>
              </a:rPr>
              <a:t>Comments following school trips. </a:t>
            </a:r>
          </a:p>
          <a:p>
            <a:pPr marL="285750" indent="-285750">
              <a:buFont typeface="Wingdings" panose="05000000000000000000" pitchFamily="2" charset="2"/>
              <a:buChar char="v"/>
            </a:pPr>
            <a:r>
              <a:rPr lang="en-GB" sz="1800" b="1" i="0" u="none" strike="noStrike" baseline="0" dirty="0">
                <a:solidFill>
                  <a:srgbClr val="000000"/>
                </a:solidFill>
              </a:rPr>
              <a:t>Parent workshops. </a:t>
            </a:r>
          </a:p>
          <a:p>
            <a:pPr marL="285750" indent="-285750">
              <a:buFont typeface="Wingdings" panose="05000000000000000000" pitchFamily="2" charset="2"/>
              <a:buChar char="v"/>
            </a:pPr>
            <a:r>
              <a:rPr lang="en-GB" sz="1800" b="1" i="0" u="none" strike="noStrike" baseline="0" dirty="0">
                <a:solidFill>
                  <a:srgbClr val="000000"/>
                </a:solidFill>
              </a:rPr>
              <a:t>Approachable staff. </a:t>
            </a:r>
          </a:p>
          <a:p>
            <a:pPr marL="285750" indent="-285750">
              <a:buFont typeface="Wingdings" panose="05000000000000000000" pitchFamily="2" charset="2"/>
              <a:buChar char="v"/>
            </a:pPr>
            <a:r>
              <a:rPr lang="en-GB" sz="1800" b="1" i="0" u="none" strike="noStrike" baseline="0" dirty="0">
                <a:solidFill>
                  <a:srgbClr val="000000"/>
                </a:solidFill>
              </a:rPr>
              <a:t>Parent relationships. </a:t>
            </a:r>
          </a:p>
          <a:p>
            <a:pPr marL="285750" indent="-285750">
              <a:buFont typeface="Wingdings" panose="05000000000000000000" pitchFamily="2" charset="2"/>
              <a:buChar char="v"/>
            </a:pPr>
            <a:r>
              <a:rPr lang="en-GB" sz="1800" b="1" i="0" u="none" strike="noStrike" baseline="0" dirty="0">
                <a:solidFill>
                  <a:srgbClr val="000000"/>
                </a:solidFill>
              </a:rPr>
              <a:t>Anti-bullying week. </a:t>
            </a:r>
          </a:p>
          <a:p>
            <a:pPr marL="285750" indent="-285750">
              <a:buFont typeface="Wingdings" panose="05000000000000000000" pitchFamily="2" charset="2"/>
              <a:buChar char="v"/>
            </a:pPr>
            <a:r>
              <a:rPr lang="en-GB" sz="1800" b="1" i="0" u="none" strike="noStrike" baseline="0" dirty="0">
                <a:solidFill>
                  <a:srgbClr val="000000"/>
                </a:solidFill>
              </a:rPr>
              <a:t>PSHEE and RE curriculum. </a:t>
            </a:r>
          </a:p>
          <a:p>
            <a:pPr marL="285750" indent="-285750">
              <a:buFont typeface="Wingdings" panose="05000000000000000000" pitchFamily="2" charset="2"/>
              <a:buChar char="v"/>
            </a:pPr>
            <a:r>
              <a:rPr lang="en-GB" sz="1800" b="1" i="0" u="none" strike="noStrike" baseline="0" dirty="0">
                <a:solidFill>
                  <a:srgbClr val="000000"/>
                </a:solidFill>
              </a:rPr>
              <a:t>Fundraising for charities carried out throughout the year. </a:t>
            </a:r>
          </a:p>
          <a:p>
            <a:pPr marL="285750" indent="-285750">
              <a:buFont typeface="Wingdings" panose="05000000000000000000" pitchFamily="2" charset="2"/>
              <a:buChar char="v"/>
            </a:pPr>
            <a:r>
              <a:rPr lang="en-GB" sz="1800" b="1" i="0" u="none" strike="noStrike" baseline="0" dirty="0">
                <a:solidFill>
                  <a:srgbClr val="000000"/>
                </a:solidFill>
              </a:rPr>
              <a:t>Open-door policy to all. </a:t>
            </a:r>
          </a:p>
          <a:p>
            <a:pPr marL="285750" indent="-285750">
              <a:buFont typeface="Wingdings" panose="05000000000000000000" pitchFamily="2" charset="2"/>
              <a:buChar char="v"/>
            </a:pPr>
            <a:r>
              <a:rPr lang="en-GB" sz="1800" b="1" i="0" u="none" strike="noStrike" baseline="0" dirty="0">
                <a:solidFill>
                  <a:srgbClr val="000000"/>
                </a:solidFill>
              </a:rPr>
              <a:t>Parent and pupil consultation evenings. </a:t>
            </a:r>
          </a:p>
          <a:p>
            <a:pPr marL="285750" indent="-285750">
              <a:buFont typeface="Wingdings" panose="05000000000000000000" pitchFamily="2" charset="2"/>
              <a:buChar char="v"/>
            </a:pPr>
            <a:r>
              <a:rPr lang="en-GB" sz="1800" b="1" i="0" u="none" strike="noStrike" baseline="0" dirty="0">
                <a:solidFill>
                  <a:srgbClr val="000000"/>
                </a:solidFill>
              </a:rPr>
              <a:t>Remembrance services and celebrating mothers’ and fathers’ day. </a:t>
            </a:r>
          </a:p>
          <a:p>
            <a:endParaRPr lang="en-GB" sz="1800" b="0" i="0" u="none" strike="noStrike" baseline="0" dirty="0">
              <a:solidFill>
                <a:srgbClr val="000000"/>
              </a:solidFill>
              <a:latin typeface="Symbol" panose="05050102010706020507" pitchFamily="18" charset="2"/>
            </a:endParaRPr>
          </a:p>
        </p:txBody>
      </p:sp>
    </p:spTree>
    <p:extLst>
      <p:ext uri="{BB962C8B-B14F-4D97-AF65-F5344CB8AC3E}">
        <p14:creationId xmlns:p14="http://schemas.microsoft.com/office/powerpoint/2010/main" val="3770617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2EB84A-518B-5DF9-8630-8B34F63F0F88}"/>
              </a:ext>
              <a:ext uri="{C183D7F6-B498-43B3-948B-1728B52AA6E4}">
                <adec:decorative xmlns:adec="http://schemas.microsoft.com/office/drawing/2017/decorative" val="1"/>
              </a:ext>
            </a:extLst>
          </p:cNvPr>
          <p:cNvPicPr>
            <a:picLocks noChangeAspect="1"/>
          </p:cNvPicPr>
          <p:nvPr/>
        </p:nvPicPr>
        <p:blipFill>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1791" y="258418"/>
            <a:ext cx="11688418" cy="6390860"/>
          </a:xfrm>
          <a:prstGeom prst="rect">
            <a:avLst/>
          </a:prstGeom>
        </p:spPr>
      </p:pic>
      <p:sp>
        <p:nvSpPr>
          <p:cNvPr id="2" name="Title 1">
            <a:extLst>
              <a:ext uri="{FF2B5EF4-FFF2-40B4-BE49-F238E27FC236}">
                <a16:creationId xmlns:a16="http://schemas.microsoft.com/office/drawing/2014/main" id="{A30A1FF9-C905-FED5-C2AC-B10F422A9481}"/>
              </a:ext>
            </a:extLst>
          </p:cNvPr>
          <p:cNvSpPr>
            <a:spLocks noGrp="1"/>
          </p:cNvSpPr>
          <p:nvPr>
            <p:ph type="ctrTitle"/>
          </p:nvPr>
        </p:nvSpPr>
        <p:spPr>
          <a:xfrm>
            <a:off x="6609522" y="347870"/>
            <a:ext cx="5442519" cy="3468756"/>
          </a:xfrm>
        </p:spPr>
        <p:txBody>
          <a:bodyPr>
            <a:noAutofit/>
          </a:bodyPr>
          <a:lstStyle/>
          <a:p>
            <a:r>
              <a:rPr lang="en-GB" sz="2400" b="1" u="sng" dirty="0">
                <a:latin typeface="+mn-lt"/>
              </a:rPr>
              <a:t>Liberty</a:t>
            </a:r>
            <a:br>
              <a:rPr lang="en-GB" sz="2400" b="1" u="sng" dirty="0">
                <a:latin typeface="+mn-lt"/>
              </a:rPr>
            </a:br>
            <a:r>
              <a:rPr lang="en-GB" sz="2300" b="1" dirty="0">
                <a:latin typeface="+mn-lt"/>
              </a:rPr>
              <a:t>The </a:t>
            </a:r>
            <a:r>
              <a:rPr lang="en-GB" sz="2300" b="1" u="sng" dirty="0">
                <a:latin typeface="+mn-lt"/>
              </a:rPr>
              <a:t>little finger</a:t>
            </a:r>
            <a:r>
              <a:rPr lang="en-GB" sz="2300" b="1" dirty="0">
                <a:latin typeface="+mn-lt"/>
              </a:rPr>
              <a:t> represents liberty. Teach the children the idea of the little finger being ‘</a:t>
            </a:r>
            <a:r>
              <a:rPr lang="en-GB" sz="2300" b="1" dirty="0" err="1">
                <a:latin typeface="+mn-lt"/>
              </a:rPr>
              <a:t>lil</a:t>
            </a:r>
            <a:r>
              <a:rPr lang="en-GB" sz="2300" b="1" dirty="0">
                <a:latin typeface="+mn-lt"/>
              </a:rPr>
              <a:t>’ ole me’ – the freedom to be who they want to be.</a:t>
            </a:r>
            <a:br>
              <a:rPr lang="en-GB" sz="2300" b="1" dirty="0">
                <a:latin typeface="+mn-lt"/>
              </a:rPr>
            </a:br>
            <a:br>
              <a:rPr lang="en-GB" sz="2300" b="1" dirty="0">
                <a:latin typeface="+mn-lt"/>
              </a:rPr>
            </a:br>
            <a:r>
              <a:rPr lang="en-GB" sz="2300" b="1" dirty="0">
                <a:latin typeface="+mn-lt"/>
              </a:rPr>
              <a:t>We reinforce individual liberty through:</a:t>
            </a:r>
            <a:br>
              <a:rPr lang="en-GB" sz="2300" b="1" dirty="0">
                <a:latin typeface="+mn-lt"/>
              </a:rPr>
            </a:br>
            <a:br>
              <a:rPr lang="en-GB" sz="2300" b="0" i="0" u="none" strike="noStrike" baseline="0" dirty="0">
                <a:solidFill>
                  <a:srgbClr val="000000"/>
                </a:solidFill>
                <a:latin typeface="+mn-lt"/>
              </a:rPr>
            </a:br>
            <a:br>
              <a:rPr lang="en-GB" sz="800" dirty="0"/>
            </a:br>
            <a:endParaRPr lang="en-GB" sz="2800" b="1" u="sng" dirty="0">
              <a:latin typeface="+mn-lt"/>
            </a:endParaRPr>
          </a:p>
        </p:txBody>
      </p:sp>
      <p:pic>
        <p:nvPicPr>
          <p:cNvPr id="3" name="Picture 2">
            <a:extLst>
              <a:ext uri="{FF2B5EF4-FFF2-40B4-BE49-F238E27FC236}">
                <a16:creationId xmlns:a16="http://schemas.microsoft.com/office/drawing/2014/main" id="{1F352BCC-9FFF-820D-DAE5-0212C7A2F7D5}"/>
              </a:ext>
            </a:extLst>
          </p:cNvPr>
          <p:cNvPicPr>
            <a:picLocks noChangeAspect="1"/>
          </p:cNvPicPr>
          <p:nvPr/>
        </p:nvPicPr>
        <p:blipFill>
          <a:blip r:embed="rId4"/>
          <a:stretch>
            <a:fillRect/>
          </a:stretch>
        </p:blipFill>
        <p:spPr>
          <a:xfrm>
            <a:off x="447260" y="861297"/>
            <a:ext cx="6050430" cy="5012730"/>
          </a:xfrm>
          <a:prstGeom prst="rect">
            <a:avLst/>
          </a:prstGeom>
        </p:spPr>
      </p:pic>
      <p:sp>
        <p:nvSpPr>
          <p:cNvPr id="4" name="TextBox 3">
            <a:extLst>
              <a:ext uri="{FF2B5EF4-FFF2-40B4-BE49-F238E27FC236}">
                <a16:creationId xmlns:a16="http://schemas.microsoft.com/office/drawing/2014/main" id="{1E4B604B-D07D-5DB8-87C9-9127FB6DDB6F}"/>
              </a:ext>
            </a:extLst>
          </p:cNvPr>
          <p:cNvSpPr txBox="1"/>
          <p:nvPr/>
        </p:nvSpPr>
        <p:spPr>
          <a:xfrm>
            <a:off x="6698973" y="2816811"/>
            <a:ext cx="5585791" cy="3693319"/>
          </a:xfrm>
          <a:prstGeom prst="rect">
            <a:avLst/>
          </a:prstGeom>
          <a:noFill/>
        </p:spPr>
        <p:txBody>
          <a:bodyPr wrap="square">
            <a:spAutoFit/>
          </a:bodyPr>
          <a:lstStyle/>
          <a:p>
            <a:r>
              <a:rPr lang="en-GB" sz="1800" b="0" i="0" u="none" strike="noStrike" baseline="0">
                <a:solidFill>
                  <a:srgbClr val="000000"/>
                </a:solidFill>
                <a:latin typeface="Symbol" panose="05050102010706020507" pitchFamily="18" charset="2"/>
              </a:rPr>
              <a:t> </a:t>
            </a:r>
            <a:endParaRPr lang="en-GB" sz="1800" b="0" i="0" u="none" strike="noStrike" baseline="0" dirty="0">
              <a:solidFill>
                <a:srgbClr val="000000"/>
              </a:solidFill>
              <a:latin typeface="Symbol" panose="05050102010706020507" pitchFamily="18" charset="2"/>
            </a:endParaRPr>
          </a:p>
          <a:p>
            <a:pPr marL="285750" indent="-285750">
              <a:buFont typeface="Wingdings" panose="05000000000000000000" pitchFamily="2" charset="2"/>
              <a:buChar char="v"/>
            </a:pPr>
            <a:r>
              <a:rPr lang="en-GB" sz="1800" b="1" i="0" u="none" strike="noStrike" baseline="0" dirty="0">
                <a:solidFill>
                  <a:srgbClr val="000000"/>
                </a:solidFill>
                <a:latin typeface="SassoonPrimaryInfant"/>
              </a:rPr>
              <a:t>Responsibility for own belongings </a:t>
            </a:r>
          </a:p>
          <a:p>
            <a:pPr marL="285750" indent="-285750">
              <a:buFont typeface="Wingdings" panose="05000000000000000000" pitchFamily="2" charset="2"/>
              <a:buChar char="v"/>
            </a:pPr>
            <a:r>
              <a:rPr lang="en-GB" sz="1800" b="1" i="0" u="none" strike="noStrike" baseline="0" dirty="0">
                <a:solidFill>
                  <a:srgbClr val="000000"/>
                </a:solidFill>
                <a:latin typeface="SassoonPrimaryInfant"/>
              </a:rPr>
              <a:t>Homework </a:t>
            </a:r>
          </a:p>
          <a:p>
            <a:pPr marL="285750" indent="-285750">
              <a:buFont typeface="Wingdings" panose="05000000000000000000" pitchFamily="2" charset="2"/>
              <a:buChar char="v"/>
            </a:pPr>
            <a:r>
              <a:rPr lang="en-GB" sz="1800" b="1" i="0" u="none" strike="noStrike" baseline="0" dirty="0">
                <a:solidFill>
                  <a:srgbClr val="000000"/>
                </a:solidFill>
                <a:latin typeface="SassoonPrimaryInfant"/>
              </a:rPr>
              <a:t>Key Stage productions </a:t>
            </a:r>
          </a:p>
          <a:p>
            <a:pPr marL="285750" indent="-285750">
              <a:buFont typeface="Wingdings" panose="05000000000000000000" pitchFamily="2" charset="2"/>
              <a:buChar char="v"/>
            </a:pPr>
            <a:r>
              <a:rPr lang="en-GB" sz="1800" b="1" i="0" u="none" strike="noStrike" baseline="0" dirty="0">
                <a:solidFill>
                  <a:srgbClr val="000000"/>
                </a:solidFill>
                <a:latin typeface="SassoonPrimaryInfant"/>
              </a:rPr>
              <a:t>Christmas and Easter services </a:t>
            </a:r>
          </a:p>
          <a:p>
            <a:pPr marL="285750" indent="-285750">
              <a:buFont typeface="Wingdings" panose="05000000000000000000" pitchFamily="2" charset="2"/>
              <a:buChar char="v"/>
            </a:pPr>
            <a:r>
              <a:rPr lang="en-GB" sz="1800" b="1" i="0" u="none" strike="noStrike" baseline="0" dirty="0">
                <a:solidFill>
                  <a:srgbClr val="000000"/>
                </a:solidFill>
                <a:latin typeface="SassoonPrimaryInfant"/>
              </a:rPr>
              <a:t>Choosing their own seminars, after-school clubs and lunchtime clubs. </a:t>
            </a:r>
          </a:p>
          <a:p>
            <a:pPr marL="285750" indent="-285750">
              <a:buFont typeface="Wingdings" panose="05000000000000000000" pitchFamily="2" charset="2"/>
              <a:buChar char="v"/>
            </a:pPr>
            <a:r>
              <a:rPr lang="en-GB" sz="1800" b="1" i="0" u="none" strike="noStrike" baseline="0" dirty="0">
                <a:solidFill>
                  <a:srgbClr val="000000"/>
                </a:solidFill>
                <a:latin typeface="SassoonPrimaryInfant"/>
              </a:rPr>
              <a:t>Team captain roles on Sports </a:t>
            </a:r>
            <a:r>
              <a:rPr lang="en-GB" b="1" dirty="0">
                <a:solidFill>
                  <a:srgbClr val="000000"/>
                </a:solidFill>
                <a:latin typeface="SassoonPrimaryInfant"/>
              </a:rPr>
              <a:t>D</a:t>
            </a:r>
            <a:r>
              <a:rPr lang="en-GB" sz="1800" b="1" i="0" u="none" strike="noStrike" baseline="0" dirty="0">
                <a:solidFill>
                  <a:srgbClr val="000000"/>
                </a:solidFill>
                <a:latin typeface="SassoonPrimaryInfant"/>
              </a:rPr>
              <a:t>ay. </a:t>
            </a:r>
          </a:p>
          <a:p>
            <a:pPr marL="285750" indent="-285750">
              <a:buFont typeface="Wingdings" panose="05000000000000000000" pitchFamily="2" charset="2"/>
              <a:buChar char="v"/>
            </a:pPr>
            <a:r>
              <a:rPr lang="en-GB" sz="1800" b="1" i="0" u="none" strike="noStrike" baseline="0" dirty="0">
                <a:solidFill>
                  <a:srgbClr val="000000"/>
                </a:solidFill>
                <a:latin typeface="SassoonPrimaryInfant"/>
              </a:rPr>
              <a:t>In EYFS – child-initiated learning. </a:t>
            </a:r>
          </a:p>
          <a:p>
            <a:pPr marL="285750" indent="-285750">
              <a:buFont typeface="Wingdings" panose="05000000000000000000" pitchFamily="2" charset="2"/>
              <a:buChar char="v"/>
            </a:pPr>
            <a:r>
              <a:rPr lang="en-GB" sz="1800" b="1" i="0" u="none" strike="noStrike" baseline="0" dirty="0">
                <a:solidFill>
                  <a:srgbClr val="000000"/>
                </a:solidFill>
                <a:latin typeface="SassoonPrimaryInfant"/>
              </a:rPr>
              <a:t>Classroom monitors, lunchtime helpers and </a:t>
            </a:r>
          </a:p>
          <a:p>
            <a:r>
              <a:rPr lang="en-GB" b="1" dirty="0">
                <a:solidFill>
                  <a:srgbClr val="000000"/>
                </a:solidFill>
                <a:latin typeface="SassoonPrimaryInfant"/>
              </a:rPr>
              <a:t>      </a:t>
            </a:r>
            <a:r>
              <a:rPr lang="en-GB" sz="1800" b="1" i="0" u="none" strike="noStrike" baseline="0" dirty="0">
                <a:solidFill>
                  <a:srgbClr val="000000"/>
                </a:solidFill>
                <a:latin typeface="SassoonPrimaryInfant"/>
              </a:rPr>
              <a:t>librarians. </a:t>
            </a:r>
          </a:p>
          <a:p>
            <a:pPr marL="285750" indent="-285750">
              <a:buFont typeface="Wingdings" panose="05000000000000000000" pitchFamily="2" charset="2"/>
              <a:buChar char="v"/>
            </a:pPr>
            <a:r>
              <a:rPr lang="en-GB" sz="1800" b="1" i="0" u="none" strike="noStrike" baseline="0" dirty="0">
                <a:solidFill>
                  <a:srgbClr val="000000"/>
                </a:solidFill>
                <a:latin typeface="SassoonPrimaryInfant"/>
              </a:rPr>
              <a:t>Working partners and challenges </a:t>
            </a:r>
          </a:p>
          <a:p>
            <a:endParaRPr lang="en-GB" sz="1800" b="0" i="0" u="none" strike="noStrike" baseline="0" dirty="0">
              <a:solidFill>
                <a:srgbClr val="000000"/>
              </a:solidFill>
              <a:latin typeface="Symbol" panose="05050102010706020507" pitchFamily="18" charset="2"/>
            </a:endParaRPr>
          </a:p>
        </p:txBody>
      </p:sp>
    </p:spTree>
    <p:extLst>
      <p:ext uri="{BB962C8B-B14F-4D97-AF65-F5344CB8AC3E}">
        <p14:creationId xmlns:p14="http://schemas.microsoft.com/office/powerpoint/2010/main" val="2954271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721</Words>
  <Application>Microsoft Office PowerPoint</Application>
  <PresentationFormat>Widescreen</PresentationFormat>
  <Paragraphs>57</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Algerian</vt:lpstr>
      <vt:lpstr>Arial</vt:lpstr>
      <vt:lpstr>Calibri</vt:lpstr>
      <vt:lpstr>Calibri Light</vt:lpstr>
      <vt:lpstr>GDS Transport</vt:lpstr>
      <vt:lpstr>SassoonPrimaryInfant</vt:lpstr>
      <vt:lpstr>Symbol</vt:lpstr>
      <vt:lpstr>Wingdings</vt:lpstr>
      <vt:lpstr>Office Theme</vt:lpstr>
      <vt:lpstr>BRITISH  VALUES</vt:lpstr>
      <vt:lpstr>On 27th November 2014, the Department for Education published guidance on promoting British values in schools to ensure young people leave school prepared for life in modern Britain.  Until recently, schools have been required to ‘respect’ these values, but as a result of changes brought in, all schools must now have a clear strategy for embedding these values and show how their work with pupils has been effective in doing so.   The Department for Education has stated that there is a need “to create and enforce a clear and rigorous expectation on all schools to promote the fundamental British values of democracy, the rule of law, individual liberty and mutual respect and tolerance of those with different faiths and beliefs.”</vt:lpstr>
      <vt:lpstr>A recommended way to teach the British values to children is through the use of the ‘hand image’.  We introduce the concept of British values to the children, then focus on each value in turn.  </vt:lpstr>
      <vt:lpstr>Democracy The thumb represents democracy. Children are taught the idea of using ‘thumbs up / thumbs down’ to vote for something they like or dislike.  We reinforce democracy through:   </vt:lpstr>
      <vt:lpstr>Rule of Law The index finger represents the rule of law. Teach the children the idea of using ‘wagging their finger’ to tell someone what to do or not do.  We reinforce the rule of law through:   </vt:lpstr>
      <vt:lpstr>Tolerance The middle finger represents tolerance. Teach the children the idea of the tallest finger ‘pointing towards God.’ He teaches us to be tolerant of each other.  We reinforce tolerance of those of different faiths and beliefs through:   </vt:lpstr>
      <vt:lpstr>Respect The ring finger represents respect. Teach the children the idea of marriage or a relationship – we respect people we love or care about. We reinforce mutual respect through:   </vt:lpstr>
      <vt:lpstr>Liberty The little finger represents liberty. Teach the children the idea of the little finger being ‘lil’ ole me’ – the freedom to be who they want to be.  We reinforce individual liberty through: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BRITISH  VALUES</dc:title>
  <dc:creator>Toni Scott</dc:creator>
  <cp:lastModifiedBy>Stewart Cuthbertson</cp:lastModifiedBy>
  <cp:revision>3</cp:revision>
  <dcterms:created xsi:type="dcterms:W3CDTF">2023-11-26T15:01:41Z</dcterms:created>
  <dcterms:modified xsi:type="dcterms:W3CDTF">2023-12-07T20:22:55Z</dcterms:modified>
</cp:coreProperties>
</file>